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4"/>
  </p:notesMasterIdLst>
  <p:sldIdLst>
    <p:sldId id="256" r:id="rId3"/>
    <p:sldId id="257" r:id="rId4"/>
    <p:sldId id="260" r:id="rId5"/>
    <p:sldId id="261" r:id="rId6"/>
    <p:sldId id="262" r:id="rId7"/>
    <p:sldId id="263" r:id="rId8"/>
    <p:sldId id="264" r:id="rId9"/>
    <p:sldId id="265" r:id="rId10"/>
    <p:sldId id="266" r:id="rId11"/>
    <p:sldId id="269" r:id="rId12"/>
    <p:sldId id="268" r:id="rId13"/>
    <p:sldId id="267" r:id="rId14"/>
    <p:sldId id="270" r:id="rId15"/>
    <p:sldId id="331" r:id="rId16"/>
    <p:sldId id="274" r:id="rId17"/>
    <p:sldId id="275" r:id="rId18"/>
    <p:sldId id="276" r:id="rId19"/>
    <p:sldId id="285" r:id="rId20"/>
    <p:sldId id="281" r:id="rId21"/>
    <p:sldId id="282" r:id="rId22"/>
    <p:sldId id="332" r:id="rId23"/>
  </p:sldIdLst>
  <p:sldSz cx="9144000" cy="6858000" type="screen4x3"/>
  <p:notesSz cx="6858000" cy="9144000"/>
  <p:embeddedFontLst>
    <p:embeddedFont>
      <p:font typeface="Arial Black" panose="020B0604020202020204" pitchFamily="34" charset="0"/>
      <p:bold r:id="rId25"/>
    </p:embeddedFont>
    <p:embeddedFont>
      <p:font typeface="Avenir" panose="02000503020000020003" pitchFamily="2" charset="0"/>
      <p:regular r:id="rId26"/>
      <p:italic r:id="rId27"/>
    </p:embeddedFont>
    <p:embeddedFont>
      <p:font typeface="Calibri" panose="020F0502020204030204" pitchFamily="34" charset="0"/>
      <p:regular r:id="rId28"/>
      <p:bold r:id="rId29"/>
      <p:italic r:id="rId30"/>
      <p:boldItalic r:id="rId31"/>
    </p:embeddedFont>
    <p:embeddedFont>
      <p:font typeface="Montserrat" pitchFamily="2" charset="77"/>
      <p:regular r:id="rId32"/>
      <p:bold r:id="rId33"/>
      <p:italic r:id="rId34"/>
      <p:boldItalic r:id="rId35"/>
    </p:embeddedFont>
    <p:embeddedFont>
      <p:font typeface="Tahoma" panose="020B060403050404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3" roundtripDataSignature="AMtx7mih6u+NaDyfnd0foXOtI6gE8vtV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9"/>
    <p:restoredTop sz="94694"/>
  </p:normalViewPr>
  <p:slideViewPr>
    <p:cSldViewPr snapToGrid="0">
      <p:cViewPr varScale="1">
        <p:scale>
          <a:sx n="121" d="100"/>
          <a:sy n="121" d="100"/>
        </p:scale>
        <p:origin x="9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 name="Google Shape;1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-Also notice how the second of these two images also succeeds in creating dimension and depth by having the primary focus of the subject, the green peppers, close in the frame and the rest of the display recedes into the distance.</a:t>
            </a:r>
            <a:endParaRPr dirty="0"/>
          </a:p>
        </p:txBody>
      </p:sp>
      <p:sp>
        <p:nvSpPr>
          <p:cNvPr id="111" name="Google Shape;11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-Many current generation phones have a “portrait mode” that artificially mimics the narrow depth of field and subject isolation sometimes associated with professional cameras and optics. Utilizing portrait mode for correct subjects, which are typically photos of individual human subjects from about the waist up or tighter can effectively reduce distracting backgrounds you may not have been aware of while taking the photos. The effect can be distracting and unnatural looking in the incorrect contexts though, so be selective as to when you use it.</a:t>
            </a:r>
            <a:endParaRPr dirty="0"/>
          </a:p>
        </p:txBody>
      </p:sp>
      <p:sp>
        <p:nvSpPr>
          <p:cNvPr id="97" name="Google Shape;9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-Current generation, middle to high-end dedicated camera models now have reliable autofocus tracking methods, which can be very useful for human and animal subjects that move often and quickly are capable of keeping focus locked on the eyes and faces of those subjects so that all the photographer has to do is move the camera to keep them in the frame where they want them while pressing the shutter button to take the photos. However, that is a feature that is generally reserved for the highest end professional or sports-oriented cameras, so it can be very expensive to obtain that feature in a camera. </a:t>
            </a:r>
            <a:endParaRPr dirty="0"/>
          </a:p>
        </p:txBody>
      </p:sp>
      <p:sp>
        <p:nvSpPr>
          <p:cNvPr id="119" name="Google Shape;11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CBE844B-7E6A-2D47-9CAB-77ECA724C40B}"/>
              </a:ext>
            </a:extLst>
          </p:cNvPr>
          <p:cNvSpPr>
            <a:spLocks noGrp="1" noRot="1" noChangeAspect="1" noTextEdit="1"/>
          </p:cNvSpPr>
          <p:nvPr>
            <p:ph type="sldImg"/>
          </p:nvPr>
        </p:nvSpPr>
        <p:spPr/>
      </p:sp>
      <p:sp>
        <p:nvSpPr>
          <p:cNvPr id="33794" name="Notes Placeholder 2">
            <a:extLst>
              <a:ext uri="{FF2B5EF4-FFF2-40B4-BE49-F238E27FC236}">
                <a16:creationId xmlns:a16="http://schemas.microsoft.com/office/drawing/2014/main" id="{1A8CBC33-FDB6-2844-8B6E-DFD0128761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venir" panose="02000503020000020003" pitchFamily="2" charset="0"/>
                <a:ea typeface="ＭＳ Ｐゴシック" panose="020B0600070205080204" pitchFamily="34" charset="-128"/>
                <a:cs typeface="Avenir" panose="02000503020000020003" pitchFamily="2" charset="0"/>
              </a:rPr>
              <a:t>Some subjects have a natural vertical or horizontal structure, so part of shooting with intent is to frame the image in a way that is complimentary to the natural orientation of the scene before you.</a:t>
            </a:r>
          </a:p>
          <a:p>
            <a:endParaRPr lang="en-US" altLang="en-US">
              <a:latin typeface="Avenir" panose="02000503020000020003" pitchFamily="2" charset="0"/>
              <a:ea typeface="ＭＳ Ｐゴシック" panose="020B0600070205080204" pitchFamily="34" charset="-128"/>
              <a:cs typeface="Avenir" panose="02000503020000020003" pitchFamily="2" charset="0"/>
            </a:endParaRPr>
          </a:p>
          <a:p>
            <a:r>
              <a:rPr lang="en-US" altLang="en-US">
                <a:latin typeface="Avenir" panose="02000503020000020003" pitchFamily="2" charset="0"/>
                <a:ea typeface="ＭＳ Ｐゴシック" panose="020B0600070205080204" pitchFamily="34" charset="-128"/>
                <a:cs typeface="Avenir" panose="02000503020000020003" pitchFamily="2" charset="0"/>
              </a:rPr>
              <a:t>Notice the application of Rule of Thirds in each of these images.  In the first image, the food item that is most in focus, the one I want the viewers eye drawn to first, falls along the lower third.  In the second image of the chef, his face/smile, while a slightly high in the frame, is roughly at the bottom third.  In the last image at far right, the “Field &amp; Fork Pantry Open” signage is the primary focal point and is at the bottom right third of the photo.</a:t>
            </a:r>
          </a:p>
          <a:p>
            <a:endParaRPr lang="en-US" altLang="en-US">
              <a:latin typeface="Avenir" panose="02000503020000020003" pitchFamily="2" charset="0"/>
              <a:ea typeface="ＭＳ Ｐゴシック" panose="020B0600070205080204" pitchFamily="34" charset="-128"/>
              <a:cs typeface="Avenir" panose="02000503020000020003" pitchFamily="2" charset="0"/>
            </a:endParaRPr>
          </a:p>
          <a:p>
            <a:r>
              <a:rPr lang="en-US" altLang="en-US">
                <a:latin typeface="Avenir" panose="02000503020000020003" pitchFamily="2" charset="0"/>
                <a:ea typeface="ＭＳ Ｐゴシック" panose="020B0600070205080204" pitchFamily="34" charset="-128"/>
                <a:cs typeface="Avenir" panose="02000503020000020003" pitchFamily="2" charset="0"/>
              </a:rPr>
              <a:t>Credits</a:t>
            </a:r>
          </a:p>
          <a:p>
            <a:r>
              <a:rPr lang="en-US" altLang="en-US">
                <a:latin typeface="Avenir" panose="02000503020000020003" pitchFamily="2" charset="0"/>
                <a:ea typeface="ＭＳ Ｐゴシック" panose="020B0600070205080204" pitchFamily="34" charset="-128"/>
                <a:cs typeface="Avenir" panose="02000503020000020003" pitchFamily="2" charset="0"/>
              </a:rPr>
              <a:t>All images on this slide are courtesy of UF/IFAS Communications</a:t>
            </a:r>
          </a:p>
        </p:txBody>
      </p:sp>
    </p:spTree>
    <p:extLst>
      <p:ext uri="{BB962C8B-B14F-4D97-AF65-F5344CB8AC3E}">
        <p14:creationId xmlns:p14="http://schemas.microsoft.com/office/powerpoint/2010/main" val="1684490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Different perspectives best achieved by utilizing different focal length lenses on interchangeable lens cameras (</a:t>
            </a:r>
            <a:r>
              <a:rPr lang="en-US" dirty="0" err="1"/>
              <a:t>ie</a:t>
            </a:r>
            <a:r>
              <a:rPr lang="en-US" dirty="0"/>
              <a:t>: wide angle 16-35mm, normal 35-60mm, and telephoto 85mm+), or with a phone by physically moving the subject closer or farther from the subject. However, the most current generation of phones now come with an array of multiple lenses, so if yours does, understand which lenses you have and what kind of subjects they are best utilized for and actively switch between them.</a:t>
            </a:r>
            <a:endParaRPr dirty="0"/>
          </a:p>
        </p:txBody>
      </p:sp>
      <p:sp>
        <p:nvSpPr>
          <p:cNvPr id="157" name="Google Shape;15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3113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 name="Google Shape;2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D25CC4D2-A849-8444-99C3-15539F4E9C19}"/>
              </a:ext>
            </a:extLst>
          </p:cNvPr>
          <p:cNvSpPr>
            <a:spLocks noGrp="1" noRot="1" noChangeAspect="1" noChangeArrowheads="1" noTextEdit="1"/>
          </p:cNvSpPr>
          <p:nvPr>
            <p:ph type="sldImg"/>
          </p:nvPr>
        </p:nvSpPr>
        <p:spPr/>
      </p:sp>
      <p:sp>
        <p:nvSpPr>
          <p:cNvPr id="87042" name="Notes Placeholder 2">
            <a:extLst>
              <a:ext uri="{FF2B5EF4-FFF2-40B4-BE49-F238E27FC236}">
                <a16:creationId xmlns:a16="http://schemas.microsoft.com/office/drawing/2014/main" id="{F9090FB8-4F8C-0E4C-9123-C590BD658E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venir" panose="02000503020000020003" pitchFamily="2" charset="0"/>
              <a:ea typeface="ＭＳ Ｐゴシック" panose="020B0600070205080204" pitchFamily="34" charset="-128"/>
              <a:cs typeface="Avenir" panose="02000503020000020003" pitchFamily="2" charset="0"/>
            </a:endParaRPr>
          </a:p>
        </p:txBody>
      </p:sp>
    </p:spTree>
    <p:extLst>
      <p:ext uri="{BB962C8B-B14F-4D97-AF65-F5344CB8AC3E}">
        <p14:creationId xmlns:p14="http://schemas.microsoft.com/office/powerpoint/2010/main" val="202857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 name="Google Shape;4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-Photos taken at these times will often require a tripod, a mini-tripod, or at least the phone/camera propped up on something to avoid having a blurry photo. There is not much light at these times, so the camera shutter must stay open for a longer period of time, if you’re hand holding the camera then it will often detect your hand movements, however small, over that time period, thereby necessitating the tripod or prop of some kind. Some phones and dedicated camera lenses and camera bodies now have an image stabilization that can compensate with this adequately to allow for hand holding in these low light levels, so understand if your phone camera has that and turn it on if you’re taking photos in low light levels.</a:t>
            </a:r>
            <a:endParaRPr dirty="0"/>
          </a:p>
        </p:txBody>
      </p:sp>
      <p:sp>
        <p:nvSpPr>
          <p:cNvPr id="83" name="Google Shape;8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
        <p:cNvGrpSpPr/>
        <p:nvPr/>
      </p:nvGrpSpPr>
      <p:grpSpPr>
        <a:xfrm>
          <a:off x="0" y="0"/>
          <a:ext cx="0" cy="0"/>
          <a:chOff x="0" y="0"/>
          <a:chExt cx="0" cy="0"/>
        </a:xfrm>
      </p:grpSpPr>
      <p:sp>
        <p:nvSpPr>
          <p:cNvPr id="8" name="Google Shape;8;p32"/>
          <p:cNvSpPr txBox="1">
            <a:spLocks noGrp="1"/>
          </p:cNvSpPr>
          <p:nvPr>
            <p:ph type="subTitle" idx="1"/>
          </p:nvPr>
        </p:nvSpPr>
        <p:spPr>
          <a:xfrm>
            <a:off x="1371600" y="3227987"/>
            <a:ext cx="64008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ctr"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ctr"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9" name="Google Shape;9;p32"/>
          <p:cNvSpPr txBox="1">
            <a:spLocks noGrp="1"/>
          </p:cNvSpPr>
          <p:nvPr>
            <p:ph type="title"/>
          </p:nvPr>
        </p:nvSpPr>
        <p:spPr>
          <a:xfrm>
            <a:off x="457200" y="2084987"/>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4"/>
          <p:cNvSpPr txBox="1">
            <a:spLocks noGrp="1"/>
          </p:cNvSpPr>
          <p:nvPr>
            <p:ph type="title"/>
          </p:nvPr>
        </p:nvSpPr>
        <p:spPr>
          <a:xfrm>
            <a:off x="457200" y="1600200"/>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15" name="Google Shape;15;p34"/>
          <p:cNvSpPr txBox="1">
            <a:spLocks noGrp="1"/>
          </p:cNvSpPr>
          <p:nvPr>
            <p:ph type="body" idx="1"/>
          </p:nvPr>
        </p:nvSpPr>
        <p:spPr>
          <a:xfrm>
            <a:off x="457200" y="2743200"/>
            <a:ext cx="8229600" cy="3382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6" name="Google Shape;16;p34"/>
          <p:cNvSpPr txBox="1">
            <a:spLocks noGrp="1"/>
          </p:cNvSpPr>
          <p:nvPr>
            <p:ph type="sldNum" idx="12"/>
          </p:nvPr>
        </p:nvSpPr>
        <p:spPr>
          <a:xfrm>
            <a:off x="2286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4" name="Picture 1" descr="IFAS2013white.eps">
            <a:extLst>
              <a:ext uri="{FF2B5EF4-FFF2-40B4-BE49-F238E27FC236}">
                <a16:creationId xmlns:a16="http://schemas.microsoft.com/office/drawing/2014/main" id="{20C2E4C7-E0CF-4D43-8890-FE599DDCBB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514350"/>
            <a:ext cx="23844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71600" y="3227987"/>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itle 7"/>
          <p:cNvSpPr>
            <a:spLocks noGrp="1"/>
          </p:cNvSpPr>
          <p:nvPr>
            <p:ph type="title"/>
          </p:nvPr>
        </p:nvSpPr>
        <p:spPr>
          <a:xfrm>
            <a:off x="457200" y="2084987"/>
            <a:ext cx="8229600" cy="1143000"/>
          </a:xfrm>
          <a:prstGeom prst="rect">
            <a:avLst/>
          </a:prstGeom>
        </p:spPr>
        <p:txBody>
          <a:bodyPr vert="horz"/>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62287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pic>
        <p:nvPicPr>
          <p:cNvPr id="6" name="Google Shape;6;p31" descr="IFAS2013white.eps"/>
          <p:cNvPicPr preferRelativeResize="0"/>
          <p:nvPr/>
        </p:nvPicPr>
        <p:blipFill rotWithShape="1">
          <a:blip r:embed="rId4">
            <a:alphaModFix/>
          </a:blip>
          <a:srcRect/>
          <a:stretch/>
        </p:blipFill>
        <p:spPr>
          <a:xfrm>
            <a:off x="3338512" y="514350"/>
            <a:ext cx="2384425" cy="7985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
        <p:cNvGrpSpPr/>
        <p:nvPr/>
      </p:nvGrpSpPr>
      <p:grpSpPr>
        <a:xfrm>
          <a:off x="0" y="0"/>
          <a:ext cx="0" cy="0"/>
          <a:chOff x="0" y="0"/>
          <a:chExt cx="0" cy="0"/>
        </a:xfrm>
      </p:grpSpPr>
      <p:pic>
        <p:nvPicPr>
          <p:cNvPr id="11" name="Google Shape;11;p33" descr="IFAS2013white.eps"/>
          <p:cNvPicPr preferRelativeResize="0"/>
          <p:nvPr/>
        </p:nvPicPr>
        <p:blipFill rotWithShape="1">
          <a:blip r:embed="rId5">
            <a:alphaModFix/>
          </a:blip>
          <a:srcRect/>
          <a:stretch/>
        </p:blipFill>
        <p:spPr>
          <a:xfrm>
            <a:off x="6667500" y="5956300"/>
            <a:ext cx="2019300" cy="676275"/>
          </a:xfrm>
          <a:prstGeom prst="rect">
            <a:avLst/>
          </a:prstGeom>
          <a:noFill/>
          <a:ln>
            <a:noFill/>
          </a:ln>
        </p:spPr>
      </p:pic>
      <p:sp>
        <p:nvSpPr>
          <p:cNvPr id="12" name="Google Shape;12;p33"/>
          <p:cNvSpPr txBox="1">
            <a:spLocks noGrp="1"/>
          </p:cNvSpPr>
          <p:nvPr>
            <p:ph type="sldNum" idx="12"/>
          </p:nvPr>
        </p:nvSpPr>
        <p:spPr>
          <a:xfrm>
            <a:off x="2286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hyperlink" Target="https://branding.ifas.ufl.edu/trainin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1"/>
          <p:cNvSpPr txBox="1">
            <a:spLocks noGrp="1"/>
          </p:cNvSpPr>
          <p:nvPr>
            <p:ph type="subTitle" idx="1"/>
          </p:nvPr>
        </p:nvSpPr>
        <p:spPr>
          <a:xfrm>
            <a:off x="1371600" y="4114800"/>
            <a:ext cx="6400800" cy="1752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FFFFFF"/>
              </a:buClr>
              <a:buSzPts val="4000"/>
              <a:buNone/>
            </a:pPr>
            <a:r>
              <a:rPr lang="en-US" i="1" u="none" dirty="0">
                <a:solidFill>
                  <a:srgbClr val="FFFFFF"/>
                </a:solidFill>
                <a:latin typeface="Arial" panose="020B0604020202020204" pitchFamily="34" charset="0"/>
                <a:ea typeface="Montserrat"/>
                <a:cs typeface="Arial" panose="020B0604020202020204" pitchFamily="34" charset="0"/>
                <a:sym typeface="Montserrat"/>
              </a:rPr>
              <a:t>Tips for bettering your photography</a:t>
            </a:r>
            <a:endParaRPr i="1" dirty="0">
              <a:latin typeface="Arial" panose="020B0604020202020204" pitchFamily="34" charset="0"/>
              <a:ea typeface="Montserrat"/>
              <a:cs typeface="Arial" panose="020B0604020202020204" pitchFamily="34" charset="0"/>
              <a:sym typeface="Montserrat"/>
            </a:endParaRPr>
          </a:p>
        </p:txBody>
      </p:sp>
      <p:sp>
        <p:nvSpPr>
          <p:cNvPr id="22" name="Google Shape;22;p1"/>
          <p:cNvSpPr txBox="1">
            <a:spLocks noGrp="1"/>
          </p:cNvSpPr>
          <p:nvPr>
            <p:ph type="title"/>
          </p:nvPr>
        </p:nvSpPr>
        <p:spPr>
          <a:xfrm>
            <a:off x="457200" y="2035066"/>
            <a:ext cx="8229600" cy="81121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u="none" dirty="0">
                <a:solidFill>
                  <a:srgbClr val="00B0F0"/>
                </a:solidFill>
                <a:latin typeface="Arial Black" panose="020B0604020202020204" pitchFamily="34" charset="0"/>
                <a:ea typeface="Montserrat"/>
                <a:cs typeface="Arial Black" panose="020B0604020202020204" pitchFamily="34" charset="0"/>
                <a:sym typeface="Montserrat"/>
              </a:rPr>
              <a:t>Small Changes, Big Improvements</a:t>
            </a:r>
            <a:endParaRPr dirty="0">
              <a:solidFill>
                <a:srgbClr val="00B0F0"/>
              </a:solidFill>
              <a:latin typeface="Arial Black" panose="020B0604020202020204" pitchFamily="34" charset="0"/>
              <a:ea typeface="Montserrat"/>
              <a:cs typeface="Arial Black" panose="020B0604020202020204" pitchFamily="34" charset="0"/>
              <a:sym typeface="Montserrat"/>
            </a:endParaRPr>
          </a:p>
        </p:txBody>
      </p:sp>
      <p:sp>
        <p:nvSpPr>
          <p:cNvPr id="23" name="Google Shape;23;p1"/>
          <p:cNvSpPr txBox="1"/>
          <p:nvPr/>
        </p:nvSpPr>
        <p:spPr>
          <a:xfrm>
            <a:off x="457200" y="2057400"/>
            <a:ext cx="8229600" cy="49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458790" y="318747"/>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000" b="1" i="0" u="none" dirty="0">
                <a:solidFill>
                  <a:srgbClr val="00B0F0"/>
                </a:solidFill>
                <a:latin typeface="Montserrat" pitchFamily="2" charset="77"/>
                <a:sym typeface="Calibri"/>
              </a:rPr>
              <a:t>More Rule of Thirds Examples</a:t>
            </a:r>
            <a:endParaRPr sz="4000" b="1" dirty="0">
              <a:solidFill>
                <a:srgbClr val="00B0F0"/>
              </a:solidFill>
              <a:latin typeface="Montserrat" pitchFamily="2" charset="77"/>
            </a:endParaRPr>
          </a:p>
        </p:txBody>
      </p:sp>
      <p:pic>
        <p:nvPicPr>
          <p:cNvPr id="115" name="Google Shape;115;p15" descr="2013BeeCollege0044.jpg"/>
          <p:cNvPicPr preferRelativeResize="0"/>
          <p:nvPr/>
        </p:nvPicPr>
        <p:blipFill rotWithShape="1">
          <a:blip r:embed="rId3">
            <a:alphaModFix/>
          </a:blip>
          <a:srcRect/>
          <a:stretch/>
        </p:blipFill>
        <p:spPr>
          <a:xfrm>
            <a:off x="455612" y="1694790"/>
            <a:ext cx="3962400" cy="2641600"/>
          </a:xfrm>
          <a:prstGeom prst="rect">
            <a:avLst/>
          </a:prstGeom>
          <a:noFill/>
          <a:ln>
            <a:noFill/>
          </a:ln>
          <a:effectLst>
            <a:outerShdw blurRad="292100" dist="139700" dir="2700000" algn="tl" rotWithShape="0">
              <a:srgbClr val="333333">
                <a:alpha val="64313"/>
              </a:srgbClr>
            </a:outerShdw>
          </a:effectLst>
        </p:spPr>
      </p:pic>
      <p:sp>
        <p:nvSpPr>
          <p:cNvPr id="116" name="Google Shape;116;p15"/>
          <p:cNvSpPr txBox="1"/>
          <p:nvPr/>
        </p:nvSpPr>
        <p:spPr>
          <a:xfrm>
            <a:off x="455612" y="4545012"/>
            <a:ext cx="814863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Tahoma"/>
              <a:buNone/>
            </a:pPr>
            <a:r>
              <a:rPr lang="en-US" sz="2400" u="none" strike="noStrike" cap="none" dirty="0">
                <a:solidFill>
                  <a:schemeClr val="lt1"/>
                </a:solidFill>
                <a:latin typeface="Arial" panose="020B0604020202020204" pitchFamily="34" charset="0"/>
                <a:ea typeface="Tahoma"/>
                <a:cs typeface="Arial" panose="020B0604020202020204" pitchFamily="34" charset="0"/>
                <a:sym typeface="Tahoma"/>
              </a:rPr>
              <a:t>Above = primary subject falls along left or right 2/3</a:t>
            </a:r>
            <a:r>
              <a:rPr lang="en-US" sz="2400" u="none" strike="noStrike" cap="none" baseline="30000" dirty="0">
                <a:solidFill>
                  <a:schemeClr val="lt1"/>
                </a:solidFill>
                <a:latin typeface="Arial" panose="020B0604020202020204" pitchFamily="34" charset="0"/>
                <a:ea typeface="Tahoma"/>
                <a:cs typeface="Arial" panose="020B0604020202020204" pitchFamily="34" charset="0"/>
                <a:sym typeface="Tahoma"/>
              </a:rPr>
              <a:t>rd</a:t>
            </a:r>
            <a:r>
              <a:rPr lang="en-US" sz="2400" u="none" strike="noStrike" cap="none" dirty="0">
                <a:solidFill>
                  <a:schemeClr val="lt1"/>
                </a:solidFill>
                <a:latin typeface="Arial" panose="020B0604020202020204" pitchFamily="34" charset="0"/>
                <a:ea typeface="Tahoma"/>
                <a:cs typeface="Arial" panose="020B0604020202020204" pitchFamily="34" charset="0"/>
                <a:sym typeface="Tahoma"/>
              </a:rPr>
              <a:t> mark</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3" name="Text Placeholder 2">
            <a:extLst>
              <a:ext uri="{FF2B5EF4-FFF2-40B4-BE49-F238E27FC236}">
                <a16:creationId xmlns:a16="http://schemas.microsoft.com/office/drawing/2014/main" id="{13097ECC-064F-684D-B751-D50D39EF9352}"/>
              </a:ext>
            </a:extLst>
          </p:cNvPr>
          <p:cNvSpPr>
            <a:spLocks noGrp="1"/>
          </p:cNvSpPr>
          <p:nvPr>
            <p:ph type="body" idx="1"/>
          </p:nvPr>
        </p:nvSpPr>
        <p:spPr>
          <a:xfrm>
            <a:off x="-2098431" y="7072923"/>
            <a:ext cx="8229600" cy="3382963"/>
          </a:xfrm>
        </p:spPr>
        <p:txBody>
          <a:bodyPr/>
          <a:lstStyle/>
          <a:p>
            <a:endParaRPr lang="en-US" dirty="0"/>
          </a:p>
        </p:txBody>
      </p:sp>
      <p:pic>
        <p:nvPicPr>
          <p:cNvPr id="8" name="Content Placeholder 3" descr="018382.jpg">
            <a:extLst>
              <a:ext uri="{FF2B5EF4-FFF2-40B4-BE49-F238E27FC236}">
                <a16:creationId xmlns:a16="http://schemas.microsoft.com/office/drawing/2014/main" id="{5D038FD6-7C0E-2F4B-99F9-AACC176345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90" y="1694790"/>
            <a:ext cx="3962400" cy="261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4"/>
          <p:cNvSpPr txBox="1">
            <a:spLocks noGrp="1"/>
          </p:cNvSpPr>
          <p:nvPr>
            <p:ph type="title"/>
          </p:nvPr>
        </p:nvSpPr>
        <p:spPr>
          <a:xfrm>
            <a:off x="457200" y="340272"/>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000" b="1" u="none" dirty="0">
                <a:solidFill>
                  <a:srgbClr val="00B0F0"/>
                </a:solidFill>
                <a:latin typeface="Arial Black" panose="020B0604020202020204" pitchFamily="34" charset="0"/>
                <a:cs typeface="Arial Black" panose="020B0604020202020204" pitchFamily="34" charset="0"/>
                <a:sym typeface="Calibri"/>
              </a:rPr>
              <a:t>Rule of Thirds: Landscapes</a:t>
            </a:r>
            <a:endParaRPr sz="4000" b="1" dirty="0">
              <a:solidFill>
                <a:srgbClr val="00B0F0"/>
              </a:solidFill>
              <a:latin typeface="Arial Black" panose="020B0604020202020204" pitchFamily="34" charset="0"/>
              <a:cs typeface="Arial Black" panose="020B0604020202020204" pitchFamily="34" charset="0"/>
            </a:endParaRPr>
          </a:p>
        </p:txBody>
      </p:sp>
      <p:sp>
        <p:nvSpPr>
          <p:cNvPr id="106" name="Google Shape;106;p14"/>
          <p:cNvSpPr txBox="1">
            <a:spLocks noGrp="1"/>
          </p:cNvSpPr>
          <p:nvPr>
            <p:ph type="body" idx="1"/>
          </p:nvPr>
        </p:nvSpPr>
        <p:spPr>
          <a:xfrm>
            <a:off x="381000" y="1143000"/>
            <a:ext cx="8229600" cy="472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2800" u="none" dirty="0">
                <a:solidFill>
                  <a:schemeClr val="lt1"/>
                </a:solidFill>
                <a:latin typeface="Arial" panose="020B0604020202020204" pitchFamily="34" charset="0"/>
                <a:cs typeface="Arial" panose="020B0604020202020204" pitchFamily="34" charset="0"/>
                <a:sym typeface="Calibri"/>
              </a:rPr>
              <a:t>Place the horizon line at an upper or lower third depending on whether the sky or the landscape is the primary subject.</a:t>
            </a:r>
            <a:endParaRPr sz="2800" dirty="0">
              <a:latin typeface="Arial" panose="020B0604020202020204" pitchFamily="34" charset="0"/>
              <a:cs typeface="Arial" panose="020B0604020202020204" pitchFamily="34" charset="0"/>
            </a:endParaRPr>
          </a:p>
          <a:p>
            <a:pPr marL="342900" marR="0" lvl="0" indent="-139700" algn="ctr" rtl="0">
              <a:lnSpc>
                <a:spcPct val="100000"/>
              </a:lnSpc>
              <a:spcBef>
                <a:spcPts val="640"/>
              </a:spcBef>
              <a:spcAft>
                <a:spcPts val="0"/>
              </a:spcAft>
              <a:buClr>
                <a:schemeClr val="lt1"/>
              </a:buClr>
              <a:buSzPts val="3200"/>
              <a:buFont typeface="Arial"/>
              <a:buNone/>
            </a:pPr>
            <a:endParaRPr sz="2800" b="0" i="0" u="none" dirty="0">
              <a:solidFill>
                <a:schemeClr val="lt1"/>
              </a:solidFill>
              <a:latin typeface="Montserrat" pitchFamily="2" charset="77"/>
              <a:sym typeface="Calibri"/>
            </a:endParaRPr>
          </a:p>
        </p:txBody>
      </p:sp>
      <p:pic>
        <p:nvPicPr>
          <p:cNvPr id="107" name="Google Shape;107;p14" descr="08389S.jpg"/>
          <p:cNvPicPr preferRelativeResize="0"/>
          <p:nvPr/>
        </p:nvPicPr>
        <p:blipFill rotWithShape="1">
          <a:blip r:embed="rId3">
            <a:alphaModFix/>
          </a:blip>
          <a:srcRect/>
          <a:stretch/>
        </p:blipFill>
        <p:spPr>
          <a:xfrm>
            <a:off x="304800" y="2819400"/>
            <a:ext cx="4114800" cy="2743200"/>
          </a:xfrm>
          <a:prstGeom prst="rect">
            <a:avLst/>
          </a:prstGeom>
          <a:noFill/>
          <a:ln>
            <a:noFill/>
          </a:ln>
          <a:effectLst>
            <a:outerShdw blurRad="292100" dist="139700" dir="2700000" algn="tl" rotWithShape="0">
              <a:srgbClr val="333333">
                <a:alpha val="64313"/>
              </a:srgbClr>
            </a:outerShdw>
          </a:effectLst>
        </p:spPr>
      </p:pic>
      <p:pic>
        <p:nvPicPr>
          <p:cNvPr id="108" name="Google Shape;108;p14" descr="00471S.JPG"/>
          <p:cNvPicPr preferRelativeResize="0"/>
          <p:nvPr/>
        </p:nvPicPr>
        <p:blipFill rotWithShape="1">
          <a:blip r:embed="rId4">
            <a:alphaModFix/>
          </a:blip>
          <a:srcRect/>
          <a:stretch/>
        </p:blipFill>
        <p:spPr>
          <a:xfrm>
            <a:off x="4648200" y="2819400"/>
            <a:ext cx="4191000" cy="2787650"/>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3"/>
          <p:cNvSpPr txBox="1">
            <a:spLocks noGrp="1"/>
          </p:cNvSpPr>
          <p:nvPr>
            <p:ph type="title"/>
          </p:nvPr>
        </p:nvSpPr>
        <p:spPr>
          <a:xfrm>
            <a:off x="457200" y="228600"/>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Be Aware of Your Background</a:t>
            </a:r>
            <a:endParaRPr b="1" dirty="0">
              <a:solidFill>
                <a:srgbClr val="00B0F0"/>
              </a:solidFill>
              <a:latin typeface="Arial Black" panose="020B0604020202020204" pitchFamily="34" charset="0"/>
              <a:cs typeface="Arial Black" panose="020B0604020202020204" pitchFamily="34" charset="0"/>
            </a:endParaRPr>
          </a:p>
        </p:txBody>
      </p:sp>
      <p:sp>
        <p:nvSpPr>
          <p:cNvPr id="100" name="Google Shape;100;p13"/>
          <p:cNvSpPr txBox="1">
            <a:spLocks noGrp="1"/>
          </p:cNvSpPr>
          <p:nvPr>
            <p:ph type="body" idx="1"/>
          </p:nvPr>
        </p:nvSpPr>
        <p:spPr>
          <a:xfrm>
            <a:off x="425669" y="1826173"/>
            <a:ext cx="8229600" cy="472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Position subject so that there is nothing too distracting behind it/them</a:t>
            </a:r>
            <a:endParaRPr sz="24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endParaRPr sz="24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560"/>
              </a:spcBef>
              <a:spcAft>
                <a:spcPts val="0"/>
              </a:spcAft>
              <a:buClr>
                <a:schemeClr val="lt1"/>
              </a:buClr>
              <a:buSzPts val="28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Distractions can be but are not limited to: bright colors, lines and patterns, people, signs, text, tree limbs, etc.</a:t>
            </a:r>
            <a:endParaRPr sz="24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endParaRPr sz="24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560"/>
              </a:spcBef>
              <a:spcAft>
                <a:spcPts val="0"/>
              </a:spcAft>
              <a:buClr>
                <a:schemeClr val="lt1"/>
              </a:buClr>
              <a:buSzPts val="28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You have the preview of the final photo on your phone or camera’s screen, so pay attention to it before pressing the shutter button.</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457200" y="352097"/>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Focus Your Image</a:t>
            </a:r>
            <a:endParaRPr b="1" dirty="0">
              <a:solidFill>
                <a:srgbClr val="00B0F0"/>
              </a:solidFill>
              <a:latin typeface="Arial Black" panose="020B0604020202020204" pitchFamily="34" charset="0"/>
              <a:cs typeface="Arial Black" panose="020B0604020202020204" pitchFamily="34" charset="0"/>
            </a:endParaRPr>
          </a:p>
        </p:txBody>
      </p:sp>
      <p:sp>
        <p:nvSpPr>
          <p:cNvPr id="122" name="Google Shape;122;p16"/>
          <p:cNvSpPr txBox="1">
            <a:spLocks noGrp="1"/>
          </p:cNvSpPr>
          <p:nvPr>
            <p:ph type="body" idx="1"/>
          </p:nvPr>
        </p:nvSpPr>
        <p:spPr>
          <a:xfrm>
            <a:off x="457200" y="1447799"/>
            <a:ext cx="8229600" cy="44485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100" u="none" dirty="0">
                <a:solidFill>
                  <a:schemeClr val="lt1"/>
                </a:solidFill>
                <a:latin typeface="Arial" panose="020B0604020202020204" pitchFamily="34" charset="0"/>
                <a:cs typeface="Arial" panose="020B0604020202020204" pitchFamily="34" charset="0"/>
                <a:sym typeface="Calibri"/>
              </a:rPr>
              <a:t>For human subjects, the focus point should most often be on the primary subject’s eye that is closest to the camera.</a:t>
            </a:r>
            <a:endParaRPr sz="21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400"/>
              </a:spcBef>
              <a:spcAft>
                <a:spcPts val="0"/>
              </a:spcAft>
              <a:buClr>
                <a:schemeClr val="lt1"/>
              </a:buClr>
              <a:buSzPts val="2000"/>
              <a:buFont typeface="Arial"/>
              <a:buNone/>
            </a:pPr>
            <a:endParaRPr sz="21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400"/>
              </a:spcBef>
              <a:spcAft>
                <a:spcPts val="0"/>
              </a:spcAft>
              <a:buClr>
                <a:schemeClr val="lt1"/>
              </a:buClr>
              <a:buSzPts val="2000"/>
              <a:buFont typeface="Arial"/>
              <a:buNone/>
            </a:pPr>
            <a:r>
              <a:rPr lang="en-US" sz="2100" u="none" dirty="0">
                <a:solidFill>
                  <a:schemeClr val="lt1"/>
                </a:solidFill>
                <a:latin typeface="Arial" panose="020B0604020202020204" pitchFamily="34" charset="0"/>
                <a:cs typeface="Arial" panose="020B0604020202020204" pitchFamily="34" charset="0"/>
                <a:sym typeface="Calibri"/>
              </a:rPr>
              <a:t>Focus lock: Half press your camera shutter button while the selected focus box is on the part of your subject you want to have in focus, then while continuing to hold the shutter half pressed, recompose your image and press the shutter all the way down, taking the photo.</a:t>
            </a:r>
            <a:endParaRPr sz="2100" dirty="0">
              <a:latin typeface="Arial" panose="020B0604020202020204" pitchFamily="34" charset="0"/>
              <a:cs typeface="Arial" panose="020B0604020202020204" pitchFamily="34" charset="0"/>
            </a:endParaRPr>
          </a:p>
          <a:p>
            <a:pPr marL="0" marR="0" lvl="0" indent="0" algn="l" rtl="0">
              <a:lnSpc>
                <a:spcPct val="100000"/>
              </a:lnSpc>
              <a:spcBef>
                <a:spcPts val="480"/>
              </a:spcBef>
              <a:spcAft>
                <a:spcPts val="0"/>
              </a:spcAft>
              <a:buClr>
                <a:schemeClr val="lt1"/>
              </a:buClr>
              <a:buSzPts val="2400"/>
              <a:buFont typeface="Arial"/>
              <a:buNone/>
            </a:pPr>
            <a:endParaRPr sz="21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400"/>
              </a:spcBef>
              <a:spcAft>
                <a:spcPts val="0"/>
              </a:spcAft>
              <a:buClr>
                <a:schemeClr val="lt1"/>
              </a:buClr>
              <a:buSzPts val="2000"/>
              <a:buFont typeface="Arial"/>
              <a:buNone/>
            </a:pPr>
            <a:r>
              <a:rPr lang="en-US" sz="2100" u="none" dirty="0">
                <a:solidFill>
                  <a:schemeClr val="lt1"/>
                </a:solidFill>
                <a:latin typeface="Arial" panose="020B0604020202020204" pitchFamily="34" charset="0"/>
                <a:cs typeface="Arial" panose="020B0604020202020204" pitchFamily="34" charset="0"/>
                <a:sym typeface="Calibri"/>
              </a:rPr>
              <a:t>Smartphones can produce a shallow depth of field (think isolated subject with blurry background) artificially with their “portrait mode” but this is applied with in-phone software when the photo is taken, and is not a true optical effect.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99546893-389E-C645-BCC8-5778FE98CD4D}"/>
              </a:ext>
            </a:extLst>
          </p:cNvPr>
          <p:cNvSpPr>
            <a:spLocks noGrp="1"/>
          </p:cNvSpPr>
          <p:nvPr>
            <p:ph type="title"/>
          </p:nvPr>
        </p:nvSpPr>
        <p:spPr bwMode="auto">
          <a:xfrm>
            <a:off x="457200" y="228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solidFill>
                  <a:srgbClr val="00B0F0"/>
                </a:solidFill>
                <a:latin typeface="Arial Black" panose="020B0604020202020204" pitchFamily="34" charset="0"/>
                <a:ea typeface="ＭＳ Ｐゴシック" panose="020B0600070205080204" pitchFamily="34" charset="-128"/>
                <a:cs typeface="Arial Black" panose="020B0604020202020204" pitchFamily="34" charset="0"/>
              </a:rPr>
              <a:t>Use Horizontal and Vertical Frames</a:t>
            </a:r>
          </a:p>
        </p:txBody>
      </p:sp>
      <p:sp>
        <p:nvSpPr>
          <p:cNvPr id="32770" name="Content Placeholder 2">
            <a:extLst>
              <a:ext uri="{FF2B5EF4-FFF2-40B4-BE49-F238E27FC236}">
                <a16:creationId xmlns:a16="http://schemas.microsoft.com/office/drawing/2014/main" id="{1FB6573A-C8B6-984D-B4A4-0C257E3505EA}"/>
              </a:ext>
            </a:extLst>
          </p:cNvPr>
          <p:cNvSpPr>
            <a:spLocks noGrp="1"/>
          </p:cNvSpPr>
          <p:nvPr>
            <p:ph idx="1"/>
          </p:nvPr>
        </p:nvSpPr>
        <p:spPr bwMode="auto">
          <a:xfrm>
            <a:off x="457200" y="1371600"/>
            <a:ext cx="8382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If your subject is naturally long and vertical, then turn your camera vertical, unless you intend to include a lot of negative space for text, graphics, etc.</a:t>
            </a:r>
          </a:p>
        </p:txBody>
      </p:sp>
      <p:pic>
        <p:nvPicPr>
          <p:cNvPr id="32771" name="Picture 4" descr="4HGatorSoiree0103.jpg">
            <a:extLst>
              <a:ext uri="{FF2B5EF4-FFF2-40B4-BE49-F238E27FC236}">
                <a16:creationId xmlns:a16="http://schemas.microsoft.com/office/drawing/2014/main" id="{87C2BD65-AF97-9A47-9944-16CFFC97E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95600"/>
            <a:ext cx="187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rge ship in a body of water&#10;&#10;Description automatically generated">
            <a:extLst>
              <a:ext uri="{FF2B5EF4-FFF2-40B4-BE49-F238E27FC236}">
                <a16:creationId xmlns:a16="http://schemas.microsoft.com/office/drawing/2014/main" id="{8051242E-80F7-4C4B-A0B9-58144C13AAAC}"/>
              </a:ext>
            </a:extLst>
          </p:cNvPr>
          <p:cNvPicPr>
            <a:picLocks noChangeAspect="1"/>
          </p:cNvPicPr>
          <p:nvPr/>
        </p:nvPicPr>
        <p:blipFill>
          <a:blip r:embed="rId4"/>
          <a:stretch>
            <a:fillRect/>
          </a:stretch>
        </p:blipFill>
        <p:spPr>
          <a:xfrm>
            <a:off x="1066800" y="2906110"/>
            <a:ext cx="1879600" cy="2819400"/>
          </a:xfrm>
          <a:prstGeom prst="rect">
            <a:avLst/>
          </a:prstGeom>
        </p:spPr>
      </p:pic>
      <p:pic>
        <p:nvPicPr>
          <p:cNvPr id="5" name="Picture 4" descr="A group of people standing in front of a box truck&#10;&#10;Description automatically generated">
            <a:extLst>
              <a:ext uri="{FF2B5EF4-FFF2-40B4-BE49-F238E27FC236}">
                <a16:creationId xmlns:a16="http://schemas.microsoft.com/office/drawing/2014/main" id="{7F5F54BF-00BE-7646-8386-4147124DF72F}"/>
              </a:ext>
            </a:extLst>
          </p:cNvPr>
          <p:cNvPicPr>
            <a:picLocks noChangeAspect="1"/>
          </p:cNvPicPr>
          <p:nvPr/>
        </p:nvPicPr>
        <p:blipFill>
          <a:blip r:embed="rId5"/>
          <a:stretch>
            <a:fillRect/>
          </a:stretch>
        </p:blipFill>
        <p:spPr>
          <a:xfrm>
            <a:off x="6248400" y="2895600"/>
            <a:ext cx="1886607" cy="2829910"/>
          </a:xfrm>
          <a:prstGeom prst="rect">
            <a:avLst/>
          </a:prstGeom>
        </p:spPr>
      </p:pic>
    </p:spTree>
    <p:extLst>
      <p:ext uri="{BB962C8B-B14F-4D97-AF65-F5344CB8AC3E}">
        <p14:creationId xmlns:p14="http://schemas.microsoft.com/office/powerpoint/2010/main" val="147027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457200" y="383628"/>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000" b="1" u="none" dirty="0">
                <a:solidFill>
                  <a:srgbClr val="00B0F0"/>
                </a:solidFill>
                <a:latin typeface="Arial Black" panose="020B0604020202020204" pitchFamily="34" charset="0"/>
                <a:cs typeface="Arial Black" panose="020B0604020202020204" pitchFamily="34" charset="0"/>
                <a:sym typeface="Calibri"/>
              </a:rPr>
              <a:t>Shoot from Diverse Angles</a:t>
            </a:r>
            <a:endParaRPr sz="4000" b="1" dirty="0">
              <a:solidFill>
                <a:srgbClr val="00B0F0"/>
              </a:solidFill>
              <a:latin typeface="Arial Black" panose="020B0604020202020204" pitchFamily="34" charset="0"/>
              <a:cs typeface="Arial Black" panose="020B0604020202020204" pitchFamily="34" charset="0"/>
            </a:endParaRPr>
          </a:p>
        </p:txBody>
      </p:sp>
      <p:sp>
        <p:nvSpPr>
          <p:cNvPr id="146" name="Google Shape;146;p20"/>
          <p:cNvSpPr txBox="1">
            <a:spLocks noGrp="1"/>
          </p:cNvSpPr>
          <p:nvPr>
            <p:ph type="body" idx="1"/>
          </p:nvPr>
        </p:nvSpPr>
        <p:spPr>
          <a:xfrm>
            <a:off x="457200" y="1562100"/>
            <a:ext cx="8229600" cy="48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Move around the subject while you shoot.</a:t>
            </a:r>
            <a:endParaRPr sz="24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endParaRPr sz="24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640"/>
              </a:spcBef>
              <a:spcAft>
                <a:spcPts val="0"/>
              </a:spcAft>
              <a:buClr>
                <a:schemeClr val="lt1"/>
              </a:buClr>
              <a:buSzPts val="32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Don’t be afraid to use low or high angles.</a:t>
            </a:r>
            <a:endParaRPr sz="24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endParaRPr sz="24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640"/>
              </a:spcBef>
              <a:spcAft>
                <a:spcPts val="0"/>
              </a:spcAft>
              <a:buClr>
                <a:schemeClr val="lt1"/>
              </a:buClr>
              <a:buSzPts val="3200"/>
              <a:buFont typeface="Arial"/>
              <a:buNone/>
            </a:pPr>
            <a:r>
              <a:rPr lang="en-US" sz="2400" u="none" dirty="0">
                <a:solidFill>
                  <a:schemeClr val="lt1"/>
                </a:solidFill>
                <a:latin typeface="Arial" panose="020B0604020202020204" pitchFamily="34" charset="0"/>
                <a:cs typeface="Arial" panose="020B0604020202020204" pitchFamily="34" charset="0"/>
                <a:sym typeface="Calibri"/>
              </a:rPr>
              <a:t>Avoid shooting every subject straight on with camera at eye level.</a:t>
            </a:r>
          </a:p>
          <a:p>
            <a:pPr marL="0" marR="0" lvl="0" indent="0" algn="l" rtl="0">
              <a:lnSpc>
                <a:spcPct val="100000"/>
              </a:lnSpc>
              <a:spcBef>
                <a:spcPts val="640"/>
              </a:spcBef>
              <a:spcAft>
                <a:spcPts val="0"/>
              </a:spcAft>
              <a:buClr>
                <a:schemeClr val="lt1"/>
              </a:buClr>
              <a:buSzPts val="3200"/>
              <a:buFont typeface="Arial"/>
              <a:buNone/>
            </a:pPr>
            <a:endParaRPr lang="en-US" sz="24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r>
              <a:rPr lang="en-US" sz="2400" dirty="0">
                <a:latin typeface="Arial" panose="020B0604020202020204" pitchFamily="34" charset="0"/>
                <a:cs typeface="Arial" panose="020B0604020202020204" pitchFamily="34" charset="0"/>
              </a:rPr>
              <a:t>Create dimension and depth by having the primary subject closer in the frame and background receding</a:t>
            </a:r>
            <a:endParaRPr lang="en-US" sz="2400" u="none" dirty="0">
              <a:solidFill>
                <a:schemeClr val="lt1"/>
              </a:solidFill>
              <a:latin typeface="Arial" panose="020B0604020202020204" pitchFamily="34" charset="0"/>
              <a:cs typeface="Arial" panose="020B0604020202020204" pitchFamily="34" charset="0"/>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457200" y="152400"/>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b="1" u="none" dirty="0">
                <a:solidFill>
                  <a:srgbClr val="00B0F0"/>
                </a:solidFill>
                <a:latin typeface="Arial Black" panose="020B0604020202020204" pitchFamily="34" charset="0"/>
                <a:cs typeface="Arial Black" panose="020B0604020202020204" pitchFamily="34" charset="0"/>
                <a:sym typeface="Calibri"/>
              </a:rPr>
              <a:t>Examples of Diverse Angles/Perspective</a:t>
            </a:r>
            <a:endParaRPr b="1" dirty="0">
              <a:solidFill>
                <a:srgbClr val="00B0F0"/>
              </a:solidFill>
              <a:latin typeface="Arial Black" panose="020B0604020202020204" pitchFamily="34" charset="0"/>
              <a:cs typeface="Arial Black" panose="020B0604020202020204" pitchFamily="34" charset="0"/>
            </a:endParaRPr>
          </a:p>
        </p:txBody>
      </p:sp>
      <p:pic>
        <p:nvPicPr>
          <p:cNvPr id="152" name="Google Shape;152;p21" descr="08410S.jpg"/>
          <p:cNvPicPr preferRelativeResize="0"/>
          <p:nvPr/>
        </p:nvPicPr>
        <p:blipFill rotWithShape="1">
          <a:blip r:embed="rId3">
            <a:alphaModFix/>
          </a:blip>
          <a:srcRect/>
          <a:stretch/>
        </p:blipFill>
        <p:spPr>
          <a:xfrm>
            <a:off x="4876800" y="1693863"/>
            <a:ext cx="3979863" cy="2895600"/>
          </a:xfrm>
          <a:prstGeom prst="rect">
            <a:avLst/>
          </a:prstGeom>
          <a:noFill/>
          <a:ln>
            <a:noFill/>
          </a:ln>
          <a:effectLst>
            <a:outerShdw blurRad="292100" dist="139700" dir="2700000" algn="tl" rotWithShape="0">
              <a:srgbClr val="333333">
                <a:alpha val="64313"/>
              </a:srgbClr>
            </a:outerShdw>
          </a:effectLst>
        </p:spPr>
      </p:pic>
      <p:pic>
        <p:nvPicPr>
          <p:cNvPr id="153" name="Google Shape;153;p21" descr="08354S.jpg"/>
          <p:cNvPicPr preferRelativeResize="0">
            <a:picLocks noGrp="1"/>
          </p:cNvPicPr>
          <p:nvPr>
            <p:ph type="body" idx="1"/>
          </p:nvPr>
        </p:nvPicPr>
        <p:blipFill rotWithShape="1">
          <a:blip r:embed="rId4">
            <a:alphaModFix/>
          </a:blip>
          <a:srcRect l="-31049" r="-31049"/>
          <a:stretch/>
        </p:blipFill>
        <p:spPr>
          <a:xfrm>
            <a:off x="-1066800" y="1676400"/>
            <a:ext cx="7086600" cy="2913063"/>
          </a:xfrm>
          <a:prstGeom prst="rect">
            <a:avLst/>
          </a:prstGeom>
          <a:noFill/>
          <a:ln>
            <a:noFill/>
          </a:ln>
          <a:effectLst>
            <a:outerShdw blurRad="292100" dist="139700" dir="2700000" algn="tl" rotWithShape="0">
              <a:srgbClr val="333333">
                <a:alpha val="64313"/>
              </a:srgbClr>
            </a:outerShdw>
          </a:effectLst>
        </p:spPr>
      </p:pic>
      <p:sp>
        <p:nvSpPr>
          <p:cNvPr id="154" name="Google Shape;154;p21"/>
          <p:cNvSpPr txBox="1"/>
          <p:nvPr/>
        </p:nvSpPr>
        <p:spPr>
          <a:xfrm>
            <a:off x="231228" y="4682358"/>
            <a:ext cx="8681544"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Tahoma"/>
              <a:buNone/>
            </a:pPr>
            <a:r>
              <a:rPr lang="en-US" sz="2000" u="none" strike="noStrike" cap="none" dirty="0">
                <a:solidFill>
                  <a:schemeClr val="lt1"/>
                </a:solidFill>
                <a:latin typeface="Arial" panose="020B0604020202020204" pitchFamily="34" charset="0"/>
                <a:ea typeface="Tahoma"/>
                <a:cs typeface="Arial" panose="020B0604020202020204" pitchFamily="34" charset="0"/>
                <a:sym typeface="Tahoma"/>
              </a:rPr>
              <a:t>   Above = wide elevated perspective    </a:t>
            </a:r>
            <a:r>
              <a:rPr lang="en-US" sz="2000" b="0" i="0" u="none" strike="noStrike" cap="none" dirty="0">
                <a:solidFill>
                  <a:schemeClr val="lt1"/>
                </a:solidFill>
                <a:latin typeface="Montserrat" pitchFamily="2" charset="77"/>
                <a:ea typeface="Tahoma"/>
                <a:cs typeface="Tahoma"/>
                <a:sym typeface="Tahoma"/>
              </a:rPr>
              <a:t>	</a:t>
            </a:r>
            <a:r>
              <a:rPr lang="en-US" sz="2000" b="0" i="0" dirty="0">
                <a:solidFill>
                  <a:schemeClr val="lt1"/>
                </a:solidFill>
                <a:latin typeface="Arial" panose="020B0604020202020204" pitchFamily="34" charset="0"/>
                <a:ea typeface="Tahoma"/>
                <a:cs typeface="Arial" panose="020B0604020202020204" pitchFamily="34" charset="0"/>
                <a:sym typeface="Tahoma"/>
              </a:rPr>
              <a:t>Above</a:t>
            </a:r>
            <a:r>
              <a:rPr lang="en-US" sz="2000" u="none" strike="noStrike" cap="none" dirty="0">
                <a:solidFill>
                  <a:schemeClr val="lt1"/>
                </a:solidFill>
                <a:latin typeface="Arial" panose="020B0604020202020204" pitchFamily="34" charset="0"/>
                <a:ea typeface="Tahoma"/>
                <a:cs typeface="Arial" panose="020B0604020202020204" pitchFamily="34" charset="0"/>
                <a:sym typeface="Tahoma"/>
              </a:rPr>
              <a:t> = fisheye lens wide and low</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457200" y="503238"/>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Visual Story Telling </a:t>
            </a:r>
            <a:endParaRPr b="1" dirty="0">
              <a:solidFill>
                <a:srgbClr val="00B0F0"/>
              </a:solidFill>
              <a:latin typeface="Arial Black" panose="020B0604020202020204" pitchFamily="34" charset="0"/>
              <a:cs typeface="Arial Black" panose="020B0604020202020204" pitchFamily="34" charset="0"/>
            </a:endParaRPr>
          </a:p>
        </p:txBody>
      </p:sp>
      <p:sp>
        <p:nvSpPr>
          <p:cNvPr id="160" name="Google Shape;160;p22"/>
          <p:cNvSpPr txBox="1">
            <a:spLocks noGrp="1"/>
          </p:cNvSpPr>
          <p:nvPr>
            <p:ph type="body" idx="1"/>
          </p:nvPr>
        </p:nvSpPr>
        <p:spPr>
          <a:xfrm>
            <a:off x="457200" y="1828800"/>
            <a:ext cx="8229600" cy="3382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u="none" dirty="0">
                <a:solidFill>
                  <a:schemeClr val="lt1"/>
                </a:solidFill>
                <a:latin typeface="Arial" panose="020B0604020202020204" pitchFamily="34" charset="0"/>
                <a:cs typeface="Arial" panose="020B0604020202020204" pitchFamily="34" charset="0"/>
                <a:sym typeface="Calibri"/>
              </a:rPr>
              <a:t>Combing a diversity of focal lengths (different lenses/perspectives) with a diversity of angles (high, low, off to the side, close-up, etc.) while photographing any subject, creates dynamic and visually interesting visual storytelling and narratives.</a:t>
            </a:r>
            <a:endParaRPr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432239" y="250496"/>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Visual Story Telling Examples </a:t>
            </a:r>
            <a:endParaRPr b="1" dirty="0">
              <a:solidFill>
                <a:srgbClr val="00B0F0"/>
              </a:solidFill>
              <a:latin typeface="Arial Black" panose="020B0604020202020204" pitchFamily="34" charset="0"/>
              <a:cs typeface="Arial Black" panose="020B0604020202020204" pitchFamily="34" charset="0"/>
            </a:endParaRPr>
          </a:p>
        </p:txBody>
      </p:sp>
      <p:pic>
        <p:nvPicPr>
          <p:cNvPr id="3" name="Picture 2" descr="A group of people standing in a parking lot&#10;&#10;Description automatically generated">
            <a:extLst>
              <a:ext uri="{FF2B5EF4-FFF2-40B4-BE49-F238E27FC236}">
                <a16:creationId xmlns:a16="http://schemas.microsoft.com/office/drawing/2014/main" id="{6EF9BB01-3CB6-FF4E-8B32-98EEAF81168D}"/>
              </a:ext>
            </a:extLst>
          </p:cNvPr>
          <p:cNvPicPr>
            <a:picLocks noChangeAspect="1"/>
          </p:cNvPicPr>
          <p:nvPr/>
        </p:nvPicPr>
        <p:blipFill>
          <a:blip r:embed="rId3"/>
          <a:stretch>
            <a:fillRect/>
          </a:stretch>
        </p:blipFill>
        <p:spPr>
          <a:xfrm>
            <a:off x="394138" y="1821792"/>
            <a:ext cx="2664374" cy="1776249"/>
          </a:xfrm>
          <a:prstGeom prst="rect">
            <a:avLst/>
          </a:prstGeom>
        </p:spPr>
      </p:pic>
      <p:pic>
        <p:nvPicPr>
          <p:cNvPr id="5" name="Picture 4" descr="A picture containing person, man, holding, sitting&#10;&#10;Description automatically generated">
            <a:extLst>
              <a:ext uri="{FF2B5EF4-FFF2-40B4-BE49-F238E27FC236}">
                <a16:creationId xmlns:a16="http://schemas.microsoft.com/office/drawing/2014/main" id="{41EF0C74-9AF8-DF41-A141-A5BCD5B5ABF5}"/>
              </a:ext>
            </a:extLst>
          </p:cNvPr>
          <p:cNvPicPr>
            <a:picLocks noChangeAspect="1"/>
          </p:cNvPicPr>
          <p:nvPr/>
        </p:nvPicPr>
        <p:blipFill>
          <a:blip r:embed="rId4"/>
          <a:stretch>
            <a:fillRect/>
          </a:stretch>
        </p:blipFill>
        <p:spPr>
          <a:xfrm>
            <a:off x="3214853" y="1847191"/>
            <a:ext cx="2664374" cy="1776250"/>
          </a:xfrm>
          <a:prstGeom prst="rect">
            <a:avLst/>
          </a:prstGeom>
        </p:spPr>
      </p:pic>
      <p:pic>
        <p:nvPicPr>
          <p:cNvPr id="7" name="Picture 6" descr="A kitchen filled with lots of food on a table&#10;&#10;Description automatically generated">
            <a:extLst>
              <a:ext uri="{FF2B5EF4-FFF2-40B4-BE49-F238E27FC236}">
                <a16:creationId xmlns:a16="http://schemas.microsoft.com/office/drawing/2014/main" id="{52A1D459-EDA0-404F-85AA-9F618E2E21EF}"/>
              </a:ext>
            </a:extLst>
          </p:cNvPr>
          <p:cNvPicPr>
            <a:picLocks noChangeAspect="1"/>
          </p:cNvPicPr>
          <p:nvPr/>
        </p:nvPicPr>
        <p:blipFill>
          <a:blip r:embed="rId5"/>
          <a:stretch>
            <a:fillRect/>
          </a:stretch>
        </p:blipFill>
        <p:spPr>
          <a:xfrm>
            <a:off x="6035569" y="1847191"/>
            <a:ext cx="2664374" cy="1776250"/>
          </a:xfrm>
          <a:prstGeom prst="rect">
            <a:avLst/>
          </a:prstGeom>
        </p:spPr>
      </p:pic>
      <p:pic>
        <p:nvPicPr>
          <p:cNvPr id="9" name="Picture 8" descr="A person in a blue car&#10;&#10;Description automatically generated">
            <a:extLst>
              <a:ext uri="{FF2B5EF4-FFF2-40B4-BE49-F238E27FC236}">
                <a16:creationId xmlns:a16="http://schemas.microsoft.com/office/drawing/2014/main" id="{5E85B19A-DB50-BD48-B0FF-05A5316050C5}"/>
              </a:ext>
            </a:extLst>
          </p:cNvPr>
          <p:cNvPicPr>
            <a:picLocks noChangeAspect="1"/>
          </p:cNvPicPr>
          <p:nvPr/>
        </p:nvPicPr>
        <p:blipFill>
          <a:blip r:embed="rId6"/>
          <a:stretch>
            <a:fillRect/>
          </a:stretch>
        </p:blipFill>
        <p:spPr>
          <a:xfrm>
            <a:off x="394136" y="3784600"/>
            <a:ext cx="2664373" cy="1776249"/>
          </a:xfrm>
          <a:prstGeom prst="rect">
            <a:avLst/>
          </a:prstGeom>
        </p:spPr>
      </p:pic>
      <p:pic>
        <p:nvPicPr>
          <p:cNvPr id="11" name="Picture 10" descr="A picture containing outdoor, person, grass, young&#10;&#10;Description automatically generated">
            <a:extLst>
              <a:ext uri="{FF2B5EF4-FFF2-40B4-BE49-F238E27FC236}">
                <a16:creationId xmlns:a16="http://schemas.microsoft.com/office/drawing/2014/main" id="{8570A26F-E4D5-A341-A5C9-27E163419BEE}"/>
              </a:ext>
            </a:extLst>
          </p:cNvPr>
          <p:cNvPicPr>
            <a:picLocks noChangeAspect="1"/>
          </p:cNvPicPr>
          <p:nvPr/>
        </p:nvPicPr>
        <p:blipFill>
          <a:blip r:embed="rId7"/>
          <a:stretch>
            <a:fillRect/>
          </a:stretch>
        </p:blipFill>
        <p:spPr>
          <a:xfrm>
            <a:off x="3214852" y="3784600"/>
            <a:ext cx="2664373" cy="1776249"/>
          </a:xfrm>
          <a:prstGeom prst="rect">
            <a:avLst/>
          </a:prstGeom>
        </p:spPr>
      </p:pic>
      <p:pic>
        <p:nvPicPr>
          <p:cNvPr id="13" name="Picture 12" descr="A bowl of food on a table&#10;&#10;Description automatically generated">
            <a:extLst>
              <a:ext uri="{FF2B5EF4-FFF2-40B4-BE49-F238E27FC236}">
                <a16:creationId xmlns:a16="http://schemas.microsoft.com/office/drawing/2014/main" id="{0B1F70D0-A0A1-554D-9EC9-C77F8262EACD}"/>
              </a:ext>
            </a:extLst>
          </p:cNvPr>
          <p:cNvPicPr>
            <a:picLocks noChangeAspect="1"/>
          </p:cNvPicPr>
          <p:nvPr/>
        </p:nvPicPr>
        <p:blipFill>
          <a:blip r:embed="rId8"/>
          <a:stretch>
            <a:fillRect/>
          </a:stretch>
        </p:blipFill>
        <p:spPr>
          <a:xfrm>
            <a:off x="6035568" y="3784600"/>
            <a:ext cx="2664374" cy="1776249"/>
          </a:xfrm>
          <a:prstGeom prst="rect">
            <a:avLst/>
          </a:prstGeom>
        </p:spPr>
      </p:pic>
    </p:spTree>
    <p:extLst>
      <p:ext uri="{BB962C8B-B14F-4D97-AF65-F5344CB8AC3E}">
        <p14:creationId xmlns:p14="http://schemas.microsoft.com/office/powerpoint/2010/main" val="214012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457200" y="317938"/>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Take Macro Photographs</a:t>
            </a:r>
            <a:endParaRPr b="1" dirty="0">
              <a:solidFill>
                <a:srgbClr val="00B0F0"/>
              </a:solidFill>
              <a:latin typeface="Arial Black" panose="020B0604020202020204" pitchFamily="34" charset="0"/>
              <a:cs typeface="Arial Black" panose="020B0604020202020204" pitchFamily="34" charset="0"/>
            </a:endParaRPr>
          </a:p>
        </p:txBody>
      </p:sp>
      <p:sp>
        <p:nvSpPr>
          <p:cNvPr id="191" name="Google Shape;191;p27"/>
          <p:cNvSpPr txBox="1">
            <a:spLocks noGrp="1"/>
          </p:cNvSpPr>
          <p:nvPr>
            <p:ph type="body" idx="1"/>
          </p:nvPr>
        </p:nvSpPr>
        <p:spPr>
          <a:xfrm>
            <a:off x="457200" y="1371600"/>
            <a:ext cx="8229600" cy="44826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Use Macro mode for very small subjects or those that you want to get up close to a given detail.</a:t>
            </a:r>
            <a:endParaRPr dirty="0"/>
          </a:p>
          <a:p>
            <a:pPr marL="0" marR="0" lvl="0" indent="0" algn="l" rtl="0">
              <a:lnSpc>
                <a:spcPct val="100000"/>
              </a:lnSpc>
              <a:spcBef>
                <a:spcPts val="400"/>
              </a:spcBef>
              <a:spcAft>
                <a:spcPts val="0"/>
              </a:spcAft>
              <a:buClr>
                <a:schemeClr val="lt1"/>
              </a:buClr>
              <a:buSzPts val="2000"/>
              <a:buFont typeface="Arial"/>
              <a:buNone/>
            </a:pPr>
            <a:endParaRPr sz="2000" b="0" i="0" u="none" dirty="0">
              <a:solidFill>
                <a:schemeClr val="lt1"/>
              </a:solidFill>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Macro mode on most dedicated cameras is often indicated by a </a:t>
            </a:r>
            <a:endParaRPr dirty="0"/>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universal flower icon on the mode dial.</a:t>
            </a:r>
            <a:endParaRPr dirty="0"/>
          </a:p>
          <a:p>
            <a:pPr marL="0" marR="0" lvl="0" indent="0" algn="l" rtl="0">
              <a:lnSpc>
                <a:spcPct val="100000"/>
              </a:lnSpc>
              <a:spcBef>
                <a:spcPts val="400"/>
              </a:spcBef>
              <a:spcAft>
                <a:spcPts val="0"/>
              </a:spcAft>
              <a:buClr>
                <a:schemeClr val="lt1"/>
              </a:buClr>
              <a:buSzPts val="2000"/>
              <a:buFont typeface="Arial"/>
              <a:buNone/>
            </a:pPr>
            <a:endParaRPr sz="2000" b="0" i="0" u="none" dirty="0">
              <a:solidFill>
                <a:schemeClr val="lt1"/>
              </a:solidFill>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For some interchangeable lens cameras there are</a:t>
            </a:r>
            <a:endParaRPr dirty="0"/>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lenses that are just for macro subjects.</a:t>
            </a:r>
            <a:endParaRPr dirty="0"/>
          </a:p>
          <a:p>
            <a:pPr marL="0" marR="0" lvl="0" indent="0" algn="l" rtl="0">
              <a:lnSpc>
                <a:spcPct val="100000"/>
              </a:lnSpc>
              <a:spcBef>
                <a:spcPts val="400"/>
              </a:spcBef>
              <a:spcAft>
                <a:spcPts val="0"/>
              </a:spcAft>
              <a:buClr>
                <a:schemeClr val="lt1"/>
              </a:buClr>
              <a:buSzPts val="2000"/>
              <a:buFont typeface="Arial"/>
              <a:buNone/>
            </a:pPr>
            <a:endParaRPr sz="2000" b="0" i="0" u="none" dirty="0">
              <a:solidFill>
                <a:schemeClr val="lt1"/>
              </a:solidFill>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On phones, move your camera as close to the</a:t>
            </a:r>
            <a:endParaRPr dirty="0"/>
          </a:p>
          <a:p>
            <a:pPr marL="0" marR="0" lvl="0" indent="0" algn="l" rtl="0">
              <a:lnSpc>
                <a:spcPct val="100000"/>
              </a:lnSpc>
              <a:spcBef>
                <a:spcPts val="400"/>
              </a:spcBef>
              <a:spcAft>
                <a:spcPts val="0"/>
              </a:spcAft>
              <a:buClr>
                <a:schemeClr val="lt1"/>
              </a:buClr>
              <a:buSzPts val="2000"/>
              <a:buFont typeface="Arial"/>
              <a:buNone/>
            </a:pPr>
            <a:r>
              <a:rPr lang="en-US" sz="2000" b="0" i="0" u="none" dirty="0">
                <a:solidFill>
                  <a:schemeClr val="lt1"/>
                </a:solidFill>
                <a:latin typeface="Calibri"/>
                <a:ea typeface="Calibri"/>
                <a:cs typeface="Calibri"/>
                <a:sym typeface="Calibri"/>
              </a:rPr>
              <a:t>subject as possible where it will still focus on the </a:t>
            </a:r>
          </a:p>
          <a:p>
            <a:pPr marL="0" marR="0" lvl="0" indent="0" algn="l" rtl="0">
              <a:lnSpc>
                <a:spcPct val="100000"/>
              </a:lnSpc>
              <a:spcBef>
                <a:spcPts val="400"/>
              </a:spcBef>
              <a:spcAft>
                <a:spcPts val="0"/>
              </a:spcAft>
              <a:buClr>
                <a:schemeClr val="lt1"/>
              </a:buClr>
              <a:buSzPts val="2000"/>
              <a:buFont typeface="Arial"/>
              <a:buNone/>
            </a:pPr>
            <a:r>
              <a:rPr lang="en-US" sz="2000" dirty="0"/>
              <a:t>subject and take</a:t>
            </a:r>
            <a:r>
              <a:rPr lang="en-US" sz="2000" b="0" i="0" u="none" dirty="0">
                <a:solidFill>
                  <a:schemeClr val="lt1"/>
                </a:solidFill>
                <a:latin typeface="Calibri"/>
                <a:ea typeface="Calibri"/>
                <a:cs typeface="Calibri"/>
                <a:sym typeface="Calibri"/>
              </a:rPr>
              <a:t> a photo. </a:t>
            </a:r>
            <a:endParaRPr dirty="0"/>
          </a:p>
        </p:txBody>
      </p:sp>
      <p:pic>
        <p:nvPicPr>
          <p:cNvPr id="192" name="Google Shape;192;p27" descr="macroflower.gif"/>
          <p:cNvPicPr preferRelativeResize="0"/>
          <p:nvPr/>
        </p:nvPicPr>
        <p:blipFill rotWithShape="1">
          <a:blip r:embed="rId3">
            <a:alphaModFix/>
          </a:blip>
          <a:srcRect t="21075" r="42360" b="22960"/>
          <a:stretch/>
        </p:blipFill>
        <p:spPr>
          <a:xfrm>
            <a:off x="6324600" y="3200400"/>
            <a:ext cx="2133600" cy="1760381"/>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
          <p:cNvSpPr txBox="1">
            <a:spLocks noGrp="1"/>
          </p:cNvSpPr>
          <p:nvPr>
            <p:ph type="title"/>
          </p:nvPr>
        </p:nvSpPr>
        <p:spPr>
          <a:xfrm>
            <a:off x="457200" y="228600"/>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IFAS Photography Services</a:t>
            </a:r>
            <a:endParaRPr b="1" dirty="0">
              <a:solidFill>
                <a:srgbClr val="00B0F0"/>
              </a:solidFill>
              <a:latin typeface="Arial Black" panose="020B0604020202020204" pitchFamily="34" charset="0"/>
              <a:cs typeface="Arial Black" panose="020B0604020202020204" pitchFamily="34" charset="0"/>
            </a:endParaRPr>
          </a:p>
        </p:txBody>
      </p:sp>
      <p:sp>
        <p:nvSpPr>
          <p:cNvPr id="29" name="Google Shape;29;p2"/>
          <p:cNvSpPr txBox="1">
            <a:spLocks noGrp="1"/>
          </p:cNvSpPr>
          <p:nvPr>
            <p:ph type="body" idx="1"/>
          </p:nvPr>
        </p:nvSpPr>
        <p:spPr>
          <a:xfrm>
            <a:off x="457200" y="1840318"/>
            <a:ext cx="8229600" cy="44740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2400" u="none" strike="noStrike" cap="none" dirty="0">
                <a:solidFill>
                  <a:schemeClr val="lt1"/>
                </a:solidFill>
                <a:latin typeface="Arial" panose="020B0604020202020204" pitchFamily="34" charset="0"/>
                <a:ea typeface="Montserrat"/>
                <a:cs typeface="Arial" panose="020B0604020202020204" pitchFamily="34" charset="0"/>
                <a:sym typeface="Montserrat"/>
              </a:rPr>
              <a:t>Tyler Jones and Cristina Carrizosa – ICS Photographers</a:t>
            </a:r>
            <a:endParaRPr sz="2400" dirty="0">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endParaRPr sz="2400" u="none" strike="noStrike" cap="none" dirty="0">
              <a:solidFill>
                <a:schemeClr val="lt1"/>
              </a:solidFill>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r>
              <a:rPr lang="en-US" sz="2400" u="none" strike="noStrike" cap="none" dirty="0">
                <a:solidFill>
                  <a:schemeClr val="lt1"/>
                </a:solidFill>
                <a:latin typeface="Arial" panose="020B0604020202020204" pitchFamily="34" charset="0"/>
                <a:ea typeface="Montserrat"/>
                <a:cs typeface="Arial" panose="020B0604020202020204" pitchFamily="34" charset="0"/>
                <a:sym typeface="Montserrat"/>
              </a:rPr>
              <a:t>IFAS Photography covers IFAS events, research documentation, conferences/symposiums, portraits, news releases, publications, and more.</a:t>
            </a:r>
            <a:endParaRPr sz="2400" dirty="0">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endParaRPr sz="2400" u="none" strike="noStrike" cap="none" dirty="0">
              <a:solidFill>
                <a:schemeClr val="lt1"/>
              </a:solidFill>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r>
              <a:rPr lang="en-US" sz="2400" u="none" strike="noStrike" cap="none" dirty="0">
                <a:solidFill>
                  <a:schemeClr val="lt1"/>
                </a:solidFill>
                <a:latin typeface="Arial" panose="020B0604020202020204" pitchFamily="34" charset="0"/>
                <a:ea typeface="Montserrat"/>
                <a:cs typeface="Arial" panose="020B0604020202020204" pitchFamily="34" charset="0"/>
                <a:sym typeface="Montserrat"/>
              </a:rPr>
              <a:t>Photography services can be requested via Workfront.</a:t>
            </a:r>
            <a:endParaRPr sz="2400" dirty="0">
              <a:latin typeface="Arial" panose="020B0604020202020204" pitchFamily="34" charset="0"/>
              <a:ea typeface="Montserrat"/>
              <a:cs typeface="Arial" panose="020B0604020202020204" pitchFamily="34" charset="0"/>
              <a:sym typeface="Montserrat"/>
            </a:endParaRPr>
          </a:p>
          <a:p>
            <a:pPr marL="342900" marR="0" lvl="0" indent="-139700" algn="l" rtl="0">
              <a:lnSpc>
                <a:spcPct val="100000"/>
              </a:lnSpc>
              <a:spcBef>
                <a:spcPts val="640"/>
              </a:spcBef>
              <a:spcAft>
                <a:spcPts val="0"/>
              </a:spcAft>
              <a:buClr>
                <a:schemeClr val="lt1"/>
              </a:buClr>
              <a:buSzPts val="3200"/>
              <a:buFont typeface="Arial"/>
              <a:buNone/>
            </a:pPr>
            <a:endParaRPr sz="2800" i="0" u="none" dirty="0">
              <a:solidFill>
                <a:schemeClr val="lt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457200" y="604345"/>
            <a:ext cx="82296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Macro Examples</a:t>
            </a:r>
            <a:endParaRPr b="1" dirty="0">
              <a:solidFill>
                <a:srgbClr val="00B0F0"/>
              </a:solidFill>
              <a:latin typeface="Arial Black" panose="020B0604020202020204" pitchFamily="34" charset="0"/>
              <a:cs typeface="Arial Black" panose="020B0604020202020204" pitchFamily="34" charset="0"/>
            </a:endParaRPr>
          </a:p>
        </p:txBody>
      </p:sp>
      <p:pic>
        <p:nvPicPr>
          <p:cNvPr id="198" name="Google Shape;198;p28" descr="-0979.jpg"/>
          <p:cNvPicPr preferRelativeResize="0">
            <a:picLocks noGrp="1"/>
          </p:cNvPicPr>
          <p:nvPr>
            <p:ph type="body" idx="1"/>
          </p:nvPr>
        </p:nvPicPr>
        <p:blipFill rotWithShape="1">
          <a:blip r:embed="rId3">
            <a:alphaModFix/>
          </a:blip>
          <a:srcRect l="-23469" r="-23468"/>
          <a:stretch/>
        </p:blipFill>
        <p:spPr>
          <a:xfrm>
            <a:off x="-685800" y="1905000"/>
            <a:ext cx="6046788" cy="2743200"/>
          </a:xfrm>
          <a:prstGeom prst="rect">
            <a:avLst/>
          </a:prstGeom>
          <a:noFill/>
          <a:ln>
            <a:noFill/>
          </a:ln>
          <a:effectLst>
            <a:outerShdw blurRad="292100" dist="139700" dir="2700000" algn="tl" rotWithShape="0">
              <a:srgbClr val="333333">
                <a:alpha val="64313"/>
              </a:srgbClr>
            </a:outerShdw>
          </a:effectLst>
        </p:spPr>
      </p:pic>
      <p:pic>
        <p:nvPicPr>
          <p:cNvPr id="199" name="Google Shape;199;p28" descr="WildlifeandGrainForage0047.jpg"/>
          <p:cNvPicPr preferRelativeResize="0"/>
          <p:nvPr/>
        </p:nvPicPr>
        <p:blipFill rotWithShape="1">
          <a:blip r:embed="rId4">
            <a:alphaModFix/>
          </a:blip>
          <a:srcRect/>
          <a:stretch/>
        </p:blipFill>
        <p:spPr>
          <a:xfrm>
            <a:off x="4724400" y="1905000"/>
            <a:ext cx="4114800" cy="2743200"/>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6E183AA8-8491-3346-A1FA-0E591657F641}"/>
              </a:ext>
            </a:extLst>
          </p:cNvPr>
          <p:cNvSpPr>
            <a:spLocks noGrp="1" noChangeArrowheads="1"/>
          </p:cNvSpPr>
          <p:nvPr>
            <p:ph type="subTitle" idx="1"/>
          </p:nvPr>
        </p:nvSpPr>
        <p:spPr bwMode="auto">
          <a:xfrm>
            <a:off x="838200" y="2701158"/>
            <a:ext cx="74676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Photo department email – </a:t>
            </a:r>
            <a:r>
              <a:rPr lang="en-US" altLang="en-US" sz="20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rPr>
              <a:t>photo@ifas.ufl.edu</a:t>
            </a:r>
            <a:endPar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Tyler Jones – </a:t>
            </a:r>
            <a:r>
              <a:rPr lang="en-US" altLang="en-US" sz="20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rPr>
              <a:t>tylerljones@ufl.edu</a:t>
            </a:r>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(352) 294-3764</a:t>
            </a:r>
          </a:p>
          <a:p>
            <a:pPr eaLnBrk="1" hangingPunct="1"/>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Cristina Carrizosa – ccarrizosa@ufl.edu, (</a:t>
            </a:r>
            <a:r>
              <a:rPr lang="en-US" sz="2000" dirty="0">
                <a:solidFill>
                  <a:srgbClr val="FFFFFF"/>
                </a:solidFill>
                <a:latin typeface="Arial" panose="020B0604020202020204" pitchFamily="34" charset="0"/>
                <a:ea typeface="Calibri"/>
                <a:cs typeface="Arial" panose="020B0604020202020204" pitchFamily="34" charset="0"/>
                <a:sym typeface="Calibri"/>
              </a:rPr>
              <a:t>954) 850-0917</a:t>
            </a:r>
          </a:p>
          <a:p>
            <a:pPr eaLnBrk="1" hangingPunct="1"/>
            <a:endPar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More IFAS Communications training can be found at: </a:t>
            </a:r>
            <a:r>
              <a:rPr lang="en-US" sz="2000" dirty="0">
                <a:latin typeface="Arial" panose="020B0604020202020204" pitchFamily="34" charset="0"/>
                <a:cs typeface="Arial" panose="020B0604020202020204" pitchFamily="34" charset="0"/>
                <a:hlinkClick r:id="rId3"/>
              </a:rPr>
              <a:t>https://branding.ifas.ufl.edu/training/</a:t>
            </a:r>
            <a:endParaRPr lang="en-US" sz="2000" dirty="0">
              <a:latin typeface="Arial" panose="020B0604020202020204" pitchFamily="34" charset="0"/>
              <a:cs typeface="Arial" panose="020B0604020202020204" pitchFamily="34" charset="0"/>
            </a:endParaRPr>
          </a:p>
          <a:p>
            <a:pPr eaLnBrk="1" hangingPunct="1"/>
            <a:endParaRPr lang="en-US" altLang="en-US" sz="22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2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LinkedIn Learning is also free to UF Personnel and features numerous in-depth tutorials on an assortment of image manipulation software </a:t>
            </a:r>
          </a:p>
          <a:p>
            <a:pPr eaLnBrk="1" hangingPunct="1"/>
            <a:endParaRPr lang="en-US" altLang="en-US" dirty="0">
              <a:solidFill>
                <a:srgbClr val="FFFFFF"/>
              </a:solidFill>
              <a:latin typeface="Montserrat" pitchFamily="2" charset="0"/>
              <a:ea typeface="ＭＳ Ｐゴシック" panose="020B0600070205080204" pitchFamily="34" charset="-128"/>
            </a:endParaRPr>
          </a:p>
        </p:txBody>
      </p:sp>
      <p:sp>
        <p:nvSpPr>
          <p:cNvPr id="3" name="Title 2">
            <a:extLst>
              <a:ext uri="{FF2B5EF4-FFF2-40B4-BE49-F238E27FC236}">
                <a16:creationId xmlns:a16="http://schemas.microsoft.com/office/drawing/2014/main" id="{21D217ED-8720-9945-B317-E77926A82DE2}"/>
              </a:ext>
            </a:extLst>
          </p:cNvPr>
          <p:cNvSpPr>
            <a:spLocks noGrp="1"/>
          </p:cNvSpPr>
          <p:nvPr>
            <p:ph type="title"/>
          </p:nvPr>
        </p:nvSpPr>
        <p:spPr>
          <a:xfrm>
            <a:off x="-6185338" y="6858000"/>
            <a:ext cx="8229600" cy="1143000"/>
          </a:xfrm>
        </p:spPr>
        <p:txBody>
          <a:bodyPr/>
          <a:lstStyle/>
          <a:p>
            <a:endParaRPr lang="en-US" dirty="0"/>
          </a:p>
        </p:txBody>
      </p:sp>
      <p:sp>
        <p:nvSpPr>
          <p:cNvPr id="4" name="TextBox 3">
            <a:extLst>
              <a:ext uri="{FF2B5EF4-FFF2-40B4-BE49-F238E27FC236}">
                <a16:creationId xmlns:a16="http://schemas.microsoft.com/office/drawing/2014/main" id="{3973F15C-EBBF-1D43-8583-F902EA962A4C}"/>
              </a:ext>
            </a:extLst>
          </p:cNvPr>
          <p:cNvSpPr txBox="1"/>
          <p:nvPr/>
        </p:nvSpPr>
        <p:spPr>
          <a:xfrm>
            <a:off x="2899106" y="1639614"/>
            <a:ext cx="3345788" cy="707886"/>
          </a:xfrm>
          <a:prstGeom prst="rect">
            <a:avLst/>
          </a:prstGeom>
          <a:noFill/>
        </p:spPr>
        <p:txBody>
          <a:bodyPr wrap="none" rtlCol="0">
            <a:spAutoFit/>
          </a:bodyPr>
          <a:lstStyle/>
          <a:p>
            <a:r>
              <a:rPr lang="en-US" sz="4000" b="1" dirty="0">
                <a:solidFill>
                  <a:schemeClr val="bg1"/>
                </a:solidFill>
                <a:latin typeface="Arial Black" panose="020B0604020202020204" pitchFamily="34" charset="0"/>
                <a:cs typeface="Arial Black" panose="020B0604020202020204" pitchFamily="34" charset="0"/>
              </a:rPr>
              <a:t>Thank You!</a:t>
            </a:r>
          </a:p>
        </p:txBody>
      </p:sp>
    </p:spTree>
    <p:extLst>
      <p:ext uri="{BB962C8B-B14F-4D97-AF65-F5344CB8AC3E}">
        <p14:creationId xmlns:p14="http://schemas.microsoft.com/office/powerpoint/2010/main" val="372201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457200" y="228600"/>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ea typeface="Montserrat"/>
                <a:cs typeface="Arial Black" panose="020B0604020202020204" pitchFamily="34" charset="0"/>
                <a:sym typeface="Montserrat"/>
              </a:rPr>
              <a:t>Know What You Want to Communicate</a:t>
            </a:r>
            <a:endParaRPr b="1" dirty="0">
              <a:solidFill>
                <a:srgbClr val="00B0F0"/>
              </a:solidFill>
              <a:latin typeface="Arial Black" panose="020B0604020202020204" pitchFamily="34" charset="0"/>
              <a:ea typeface="Montserrat"/>
              <a:cs typeface="Arial Black" panose="020B0604020202020204" pitchFamily="34" charset="0"/>
              <a:sym typeface="Montserrat"/>
            </a:endParaRPr>
          </a:p>
        </p:txBody>
      </p:sp>
      <p:sp>
        <p:nvSpPr>
          <p:cNvPr id="47" name="Google Shape;47;p6"/>
          <p:cNvSpPr txBox="1">
            <a:spLocks noGrp="1"/>
          </p:cNvSpPr>
          <p:nvPr>
            <p:ph type="body" idx="1"/>
          </p:nvPr>
        </p:nvSpPr>
        <p:spPr>
          <a:xfrm>
            <a:off x="457200" y="1666818"/>
            <a:ext cx="8229600" cy="472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endParaRPr sz="2400" i="0" u="none" dirty="0">
              <a:solidFill>
                <a:schemeClr val="lt1"/>
              </a:solidFill>
              <a:latin typeface="Montserrat"/>
              <a:ea typeface="Montserrat"/>
              <a:cs typeface="Montserrat"/>
              <a:sym typeface="Montserrat"/>
            </a:endParaRPr>
          </a:p>
          <a:p>
            <a:pPr marL="0" marR="0" lvl="0" indent="0" algn="l" rtl="0">
              <a:lnSpc>
                <a:spcPct val="100000"/>
              </a:lnSpc>
              <a:spcBef>
                <a:spcPts val="560"/>
              </a:spcBef>
              <a:spcAft>
                <a:spcPts val="0"/>
              </a:spcAft>
              <a:buClr>
                <a:schemeClr val="lt1"/>
              </a:buClr>
              <a:buSzPts val="2800"/>
              <a:buFont typeface="Arial"/>
              <a:buNone/>
            </a:pPr>
            <a:r>
              <a:rPr lang="en-US" sz="2400" u="none" dirty="0">
                <a:solidFill>
                  <a:schemeClr val="lt1"/>
                </a:solidFill>
                <a:latin typeface="Arial" panose="020B0604020202020204" pitchFamily="34" charset="0"/>
                <a:ea typeface="Montserrat"/>
                <a:cs typeface="Arial" panose="020B0604020202020204" pitchFamily="34" charset="0"/>
                <a:sym typeface="Montserrat"/>
              </a:rPr>
              <a:t>All photographs should have a message/purpose.  Why did you take it and what does it say?</a:t>
            </a:r>
            <a:endParaRPr sz="2400" dirty="0">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endParaRPr sz="2400" u="none" dirty="0">
              <a:solidFill>
                <a:schemeClr val="lt1"/>
              </a:solidFill>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480"/>
              </a:spcBef>
              <a:spcAft>
                <a:spcPts val="0"/>
              </a:spcAft>
              <a:buClr>
                <a:schemeClr val="lt1"/>
              </a:buClr>
              <a:buSzPts val="2400"/>
              <a:buFont typeface="Arial"/>
              <a:buNone/>
            </a:pPr>
            <a:r>
              <a:rPr lang="en-US" sz="2400" u="none" dirty="0">
                <a:solidFill>
                  <a:schemeClr val="lt1"/>
                </a:solidFill>
                <a:latin typeface="Arial" panose="020B0604020202020204" pitchFamily="34" charset="0"/>
                <a:ea typeface="Montserrat"/>
                <a:cs typeface="Arial" panose="020B0604020202020204" pitchFamily="34" charset="0"/>
                <a:sym typeface="Montserrat"/>
              </a:rPr>
              <a:t>Prior to taking the photo, consider: </a:t>
            </a:r>
            <a:endParaRPr sz="2400" dirty="0">
              <a:latin typeface="Arial" panose="020B0604020202020204" pitchFamily="34" charset="0"/>
              <a:ea typeface="Montserrat"/>
              <a:cs typeface="Arial" panose="020B0604020202020204" pitchFamily="34" charset="0"/>
              <a:sym typeface="Montserrat"/>
            </a:endParaRPr>
          </a:p>
          <a:p>
            <a:pPr marL="457200" marR="0" lvl="0" indent="-381000" algn="l" rtl="0">
              <a:lnSpc>
                <a:spcPct val="100000"/>
              </a:lnSpc>
              <a:spcBef>
                <a:spcPts val="480"/>
              </a:spcBef>
              <a:spcAft>
                <a:spcPts val="0"/>
              </a:spcAft>
              <a:buClr>
                <a:schemeClr val="lt1"/>
              </a:buClr>
              <a:buSzPts val="2400"/>
              <a:buFont typeface="Montserrat"/>
              <a:buChar char="-"/>
            </a:pPr>
            <a:r>
              <a:rPr lang="en-US" sz="2400" u="none" dirty="0">
                <a:solidFill>
                  <a:schemeClr val="lt1"/>
                </a:solidFill>
                <a:latin typeface="Arial" panose="020B0604020202020204" pitchFamily="34" charset="0"/>
                <a:ea typeface="Montserrat"/>
                <a:cs typeface="Arial" panose="020B0604020202020204" pitchFamily="34" charset="0"/>
                <a:sym typeface="Montserrat"/>
              </a:rPr>
              <a:t>What motivated you to want to take a photo?</a:t>
            </a:r>
            <a:endParaRPr sz="2400" dirty="0">
              <a:latin typeface="Arial" panose="020B0604020202020204" pitchFamily="34" charset="0"/>
              <a:ea typeface="Montserrat"/>
              <a:cs typeface="Arial" panose="020B0604020202020204" pitchFamily="34" charset="0"/>
              <a:sym typeface="Montserrat"/>
            </a:endParaRPr>
          </a:p>
          <a:p>
            <a:pPr marL="457200" marR="0" lvl="0" indent="-381000" algn="l" rtl="0">
              <a:lnSpc>
                <a:spcPct val="100000"/>
              </a:lnSpc>
              <a:spcBef>
                <a:spcPts val="0"/>
              </a:spcBef>
              <a:spcAft>
                <a:spcPts val="0"/>
              </a:spcAft>
              <a:buClr>
                <a:schemeClr val="lt1"/>
              </a:buClr>
              <a:buSzPts val="2400"/>
              <a:buFont typeface="Montserrat"/>
              <a:buChar char="-"/>
            </a:pPr>
            <a:r>
              <a:rPr lang="en-US" sz="2400" u="none" dirty="0">
                <a:solidFill>
                  <a:schemeClr val="lt1"/>
                </a:solidFill>
                <a:latin typeface="Arial" panose="020B0604020202020204" pitchFamily="34" charset="0"/>
                <a:ea typeface="Montserrat"/>
                <a:cs typeface="Arial" panose="020B0604020202020204" pitchFamily="34" charset="0"/>
                <a:sym typeface="Montserrat"/>
              </a:rPr>
              <a:t>What ways might you take it?  What could you include or exclude to clarify that meaning?</a:t>
            </a:r>
            <a:endParaRPr sz="2400" dirty="0">
              <a:latin typeface="Arial" panose="020B0604020202020204" pitchFamily="34" charset="0"/>
              <a:ea typeface="Montserrat"/>
              <a:cs typeface="Arial" panose="020B0604020202020204" pitchFamily="34" charset="0"/>
              <a:sym typeface="Montserrat"/>
            </a:endParaRPr>
          </a:p>
          <a:p>
            <a:pPr marL="457200" marR="0" lvl="0" indent="-381000" algn="l" rtl="0">
              <a:lnSpc>
                <a:spcPct val="100000"/>
              </a:lnSpc>
              <a:spcBef>
                <a:spcPts val="0"/>
              </a:spcBef>
              <a:spcAft>
                <a:spcPts val="0"/>
              </a:spcAft>
              <a:buClr>
                <a:schemeClr val="lt1"/>
              </a:buClr>
              <a:buSzPts val="2400"/>
              <a:buFont typeface="Montserrat"/>
              <a:buChar char="-"/>
            </a:pPr>
            <a:r>
              <a:rPr lang="en-US" sz="2400" u="none" dirty="0">
                <a:solidFill>
                  <a:schemeClr val="lt1"/>
                </a:solidFill>
                <a:latin typeface="Arial" panose="020B0604020202020204" pitchFamily="34" charset="0"/>
                <a:ea typeface="Montserrat"/>
                <a:cs typeface="Arial" panose="020B0604020202020204" pitchFamily="34" charset="0"/>
                <a:sym typeface="Montserrat"/>
              </a:rPr>
              <a:t>What would be the simplest representation of the subject?</a:t>
            </a:r>
            <a:endParaRPr sz="2400" dirty="0">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640"/>
              </a:spcBef>
              <a:spcAft>
                <a:spcPts val="0"/>
              </a:spcAft>
              <a:buClr>
                <a:schemeClr val="lt1"/>
              </a:buClr>
              <a:buSzPts val="3200"/>
              <a:buFont typeface="Arial"/>
              <a:buNone/>
            </a:pPr>
            <a:endParaRPr sz="2400" i="0" u="none" dirty="0">
              <a:solidFill>
                <a:schemeClr val="lt1"/>
              </a:solidFill>
              <a:latin typeface="Montserrat"/>
              <a:ea typeface="Montserrat"/>
              <a:cs typeface="Montserrat"/>
              <a:sym typeface="Montserrat"/>
            </a:endParaRPr>
          </a:p>
          <a:p>
            <a:pPr marL="342900" marR="0" lvl="0" indent="-139700" algn="l" rtl="0">
              <a:lnSpc>
                <a:spcPct val="100000"/>
              </a:lnSpc>
              <a:spcBef>
                <a:spcPts val="640"/>
              </a:spcBef>
              <a:spcAft>
                <a:spcPts val="0"/>
              </a:spcAft>
              <a:buClr>
                <a:schemeClr val="lt1"/>
              </a:buClr>
              <a:buSzPts val="3200"/>
              <a:buFont typeface="Arial"/>
              <a:buNone/>
            </a:pPr>
            <a:endParaRPr sz="2400" i="0" u="none" dirty="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457200" y="661737"/>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ea typeface="Montserrat"/>
                <a:cs typeface="Arial Black" panose="020B0604020202020204" pitchFamily="34" charset="0"/>
                <a:sym typeface="Montserrat"/>
              </a:rPr>
              <a:t>Take Photos with Intent</a:t>
            </a:r>
            <a:endParaRPr b="1" dirty="0">
              <a:solidFill>
                <a:srgbClr val="00B0F0"/>
              </a:solidFill>
              <a:latin typeface="Arial Black" panose="020B0604020202020204" pitchFamily="34" charset="0"/>
              <a:ea typeface="Montserrat"/>
              <a:cs typeface="Arial Black" panose="020B0604020202020204" pitchFamily="34" charset="0"/>
              <a:sym typeface="Montserrat"/>
            </a:endParaRPr>
          </a:p>
        </p:txBody>
      </p:sp>
      <p:sp>
        <p:nvSpPr>
          <p:cNvPr id="2" name="TextBox 1">
            <a:extLst>
              <a:ext uri="{FF2B5EF4-FFF2-40B4-BE49-F238E27FC236}">
                <a16:creationId xmlns:a16="http://schemas.microsoft.com/office/drawing/2014/main" id="{6176E047-FCF4-3D4F-B547-0341E4C6101C}"/>
              </a:ext>
            </a:extLst>
          </p:cNvPr>
          <p:cNvSpPr txBox="1"/>
          <p:nvPr/>
        </p:nvSpPr>
        <p:spPr>
          <a:xfrm>
            <a:off x="1005056" y="1931717"/>
            <a:ext cx="1665574" cy="369332"/>
          </a:xfrm>
          <a:prstGeom prst="rect">
            <a:avLst/>
          </a:prstGeom>
          <a:noFill/>
        </p:spPr>
        <p:txBody>
          <a:bodyPr wrap="square" rtlCol="0">
            <a:spAutoFit/>
          </a:bodyPr>
          <a:lstStyle/>
          <a:p>
            <a:r>
              <a:rPr lang="en-US" sz="1800" dirty="0">
                <a:solidFill>
                  <a:schemeClr val="bg1"/>
                </a:solidFill>
                <a:latin typeface="Arial" panose="020B0604020202020204" pitchFamily="34" charset="0"/>
                <a:cs typeface="Arial" panose="020B0604020202020204" pitchFamily="34" charset="0"/>
              </a:rPr>
              <a:t>Poor intent</a:t>
            </a:r>
          </a:p>
        </p:txBody>
      </p:sp>
      <p:sp>
        <p:nvSpPr>
          <p:cNvPr id="5" name="TextBox 4">
            <a:extLst>
              <a:ext uri="{FF2B5EF4-FFF2-40B4-BE49-F238E27FC236}">
                <a16:creationId xmlns:a16="http://schemas.microsoft.com/office/drawing/2014/main" id="{AAD685DF-BD0D-A349-86EC-71565D08F483}"/>
              </a:ext>
            </a:extLst>
          </p:cNvPr>
          <p:cNvSpPr txBox="1"/>
          <p:nvPr/>
        </p:nvSpPr>
        <p:spPr>
          <a:xfrm>
            <a:off x="4932566" y="4843177"/>
            <a:ext cx="3429003" cy="861774"/>
          </a:xfrm>
          <a:prstGeom prst="rect">
            <a:avLst/>
          </a:prstGeom>
          <a:noFill/>
        </p:spPr>
        <p:txBody>
          <a:bodyPr wrap="square" rtlCol="0">
            <a:spAutoFit/>
          </a:bodyPr>
          <a:lstStyle/>
          <a:p>
            <a:r>
              <a:rPr lang="en-US" sz="1800" dirty="0">
                <a:solidFill>
                  <a:schemeClr val="bg1"/>
                </a:solidFill>
                <a:latin typeface="Arial" panose="020B0604020202020204" pitchFamily="34" charset="0"/>
                <a:ea typeface="Calibri"/>
                <a:cs typeface="Arial" panose="020B0604020202020204" pitchFamily="34" charset="0"/>
                <a:sym typeface="Calibri"/>
              </a:rPr>
              <a:t>With intent = greater effectiveness</a:t>
            </a:r>
          </a:p>
          <a:p>
            <a:endParaRPr lang="en-US" b="1" dirty="0">
              <a:solidFill>
                <a:srgbClr val="0070C0"/>
              </a:solidFill>
              <a:latin typeface="Montserrat" pitchFamily="2" charset="77"/>
            </a:endParaRPr>
          </a:p>
        </p:txBody>
      </p:sp>
      <p:pic>
        <p:nvPicPr>
          <p:cNvPr id="7" name="Picture 5" descr="ShootwIntent0002.jpg">
            <a:extLst>
              <a:ext uri="{FF2B5EF4-FFF2-40B4-BE49-F238E27FC236}">
                <a16:creationId xmlns:a16="http://schemas.microsoft.com/office/drawing/2014/main" id="{CC286FEA-094F-5344-9ECC-41A3B8BD93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487" y="2301049"/>
            <a:ext cx="3690819" cy="245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hootwIntent0001.jpg">
            <a:extLst>
              <a:ext uri="{FF2B5EF4-FFF2-40B4-BE49-F238E27FC236}">
                <a16:creationId xmlns:a16="http://schemas.microsoft.com/office/drawing/2014/main" id="{96C03071-0A23-A04A-8DB9-841F9DCB09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367" y="2290168"/>
            <a:ext cx="3707146" cy="24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57200" y="312683"/>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3800" b="1" u="none" dirty="0">
                <a:solidFill>
                  <a:srgbClr val="00B0F0"/>
                </a:solidFill>
                <a:latin typeface="Arial Black" panose="020B0604020202020204" pitchFamily="34" charset="0"/>
                <a:cs typeface="Arial Black" panose="020B0604020202020204" pitchFamily="34" charset="0"/>
                <a:sym typeface="Calibri"/>
              </a:rPr>
              <a:t>Shoot When the Light is Right</a:t>
            </a:r>
            <a:endParaRPr sz="3800" b="1" dirty="0">
              <a:solidFill>
                <a:srgbClr val="00B0F0"/>
              </a:solidFill>
              <a:latin typeface="Arial Black" panose="020B0604020202020204" pitchFamily="34" charset="0"/>
              <a:cs typeface="Arial Black" panose="020B0604020202020204" pitchFamily="34" charset="0"/>
            </a:endParaRPr>
          </a:p>
        </p:txBody>
      </p:sp>
      <p:sp>
        <p:nvSpPr>
          <p:cNvPr id="62" name="Google Shape;62;p8"/>
          <p:cNvSpPr txBox="1">
            <a:spLocks noGrp="1"/>
          </p:cNvSpPr>
          <p:nvPr>
            <p:ph type="body" idx="1"/>
          </p:nvPr>
        </p:nvSpPr>
        <p:spPr>
          <a:xfrm>
            <a:off x="457200" y="1264174"/>
            <a:ext cx="8229600" cy="45795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1900" u="none" dirty="0">
                <a:solidFill>
                  <a:schemeClr val="lt1"/>
                </a:solidFill>
                <a:latin typeface="Arial" panose="020B0604020202020204" pitchFamily="34" charset="0"/>
                <a:cs typeface="Arial" panose="020B0604020202020204" pitchFamily="34" charset="0"/>
                <a:sym typeface="Calibri"/>
              </a:rPr>
              <a:t>For most subjects, the first two hours after sunrise and the last two hours before sunset.</a:t>
            </a:r>
            <a:endParaRPr sz="19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endParaRPr sz="19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560"/>
              </a:spcBef>
              <a:spcAft>
                <a:spcPts val="0"/>
              </a:spcAft>
              <a:buClr>
                <a:schemeClr val="lt1"/>
              </a:buClr>
              <a:buSzPts val="2800"/>
              <a:buFont typeface="Arial"/>
              <a:buNone/>
            </a:pPr>
            <a:r>
              <a:rPr lang="en-US" sz="1900" u="none" dirty="0">
                <a:solidFill>
                  <a:schemeClr val="lt1"/>
                </a:solidFill>
                <a:latin typeface="Arial" panose="020B0604020202020204" pitchFamily="34" charset="0"/>
                <a:cs typeface="Arial" panose="020B0604020202020204" pitchFamily="34" charset="0"/>
                <a:sym typeface="Calibri"/>
              </a:rPr>
              <a:t>Early and late light gives the best color.</a:t>
            </a:r>
            <a:endParaRPr sz="19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endParaRPr sz="19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560"/>
              </a:spcBef>
              <a:spcAft>
                <a:spcPts val="0"/>
              </a:spcAft>
              <a:buClr>
                <a:schemeClr val="lt1"/>
              </a:buClr>
              <a:buSzPts val="2800"/>
              <a:buFont typeface="Arial"/>
              <a:buNone/>
            </a:pPr>
            <a:r>
              <a:rPr lang="en-US" sz="1900" u="none" dirty="0">
                <a:solidFill>
                  <a:schemeClr val="lt1"/>
                </a:solidFill>
                <a:latin typeface="Arial" panose="020B0604020202020204" pitchFamily="34" charset="0"/>
                <a:cs typeface="Arial" panose="020B0604020202020204" pitchFamily="34" charset="0"/>
                <a:sym typeface="Calibri"/>
              </a:rPr>
              <a:t>Lower angle of sun = more flattering illumination and less overhead shadows</a:t>
            </a:r>
            <a:endParaRPr sz="19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endParaRPr sz="19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560"/>
              </a:spcBef>
              <a:spcAft>
                <a:spcPts val="0"/>
              </a:spcAft>
              <a:buClr>
                <a:schemeClr val="lt1"/>
              </a:buClr>
              <a:buSzPts val="2800"/>
              <a:buFont typeface="Arial"/>
              <a:buNone/>
            </a:pPr>
            <a:r>
              <a:rPr lang="en-US" sz="1900" u="none" dirty="0">
                <a:solidFill>
                  <a:schemeClr val="lt1"/>
                </a:solidFill>
                <a:latin typeface="Arial" panose="020B0604020202020204" pitchFamily="34" charset="0"/>
                <a:cs typeface="Arial" panose="020B0604020202020204" pitchFamily="34" charset="0"/>
                <a:sym typeface="Calibri"/>
              </a:rPr>
              <a:t>Put the sun at your back unless you intend to silhouette a subject or are using fill flash.</a:t>
            </a:r>
          </a:p>
          <a:p>
            <a:pPr marL="0" marR="0" lvl="0" indent="0" algn="l" rtl="0">
              <a:lnSpc>
                <a:spcPct val="100000"/>
              </a:lnSpc>
              <a:spcBef>
                <a:spcPts val="560"/>
              </a:spcBef>
              <a:spcAft>
                <a:spcPts val="0"/>
              </a:spcAft>
              <a:buClr>
                <a:schemeClr val="lt1"/>
              </a:buClr>
              <a:buSzPts val="2800"/>
              <a:buFont typeface="Arial"/>
              <a:buNone/>
            </a:pPr>
            <a:endParaRPr lang="en-US" sz="1900" dirty="0">
              <a:latin typeface="Arial" panose="020B0604020202020204" pitchFamily="34" charset="0"/>
              <a:cs typeface="Arial" panose="020B0604020202020204" pitchFamily="34" charset="0"/>
            </a:endParaRPr>
          </a:p>
          <a:p>
            <a:pPr marL="0" marR="0" lvl="0" indent="0" algn="l" rtl="0">
              <a:lnSpc>
                <a:spcPct val="100000"/>
              </a:lnSpc>
              <a:spcBef>
                <a:spcPts val="560"/>
              </a:spcBef>
              <a:spcAft>
                <a:spcPts val="0"/>
              </a:spcAft>
              <a:buClr>
                <a:schemeClr val="lt1"/>
              </a:buClr>
              <a:buSzPts val="2800"/>
              <a:buFont typeface="Arial"/>
              <a:buNone/>
            </a:pPr>
            <a:r>
              <a:rPr lang="en-US" sz="1900" dirty="0">
                <a:latin typeface="Arial" panose="020B0604020202020204" pitchFamily="34" charset="0"/>
                <a:cs typeface="Arial" panose="020B0604020202020204" pitchFamily="34" charset="0"/>
              </a:rPr>
              <a:t>For the best indoor natural lighting, try to place your subject close to a window allow them to be illuminated by natural daylight.</a:t>
            </a:r>
            <a:endParaRPr sz="1900" dirty="0">
              <a:latin typeface="Arial" panose="020B0604020202020204" pitchFamily="34" charset="0"/>
              <a:cs typeface="Arial" panose="020B0604020202020204" pitchFamily="34" charset="0"/>
            </a:endParaRPr>
          </a:p>
          <a:p>
            <a:pPr marL="342900" marR="0" lvl="0" indent="-165100" algn="l" rtl="0">
              <a:lnSpc>
                <a:spcPct val="100000"/>
              </a:lnSpc>
              <a:spcBef>
                <a:spcPts val="560"/>
              </a:spcBef>
              <a:spcAft>
                <a:spcPts val="0"/>
              </a:spcAft>
              <a:buClr>
                <a:schemeClr val="lt1"/>
              </a:buClr>
              <a:buSzPts val="2800"/>
              <a:buFont typeface="Arial"/>
              <a:buNone/>
            </a:pPr>
            <a:endParaRPr sz="2400" b="0" i="0" u="none" dirty="0">
              <a:solidFill>
                <a:schemeClr val="lt1"/>
              </a:solidFill>
              <a:latin typeface="Montserrat" pitchFamily="2" charset="77"/>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457200" y="294176"/>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Lighting Examples</a:t>
            </a:r>
            <a:endParaRPr b="1" dirty="0">
              <a:solidFill>
                <a:srgbClr val="00B0F0"/>
              </a:solidFill>
              <a:latin typeface="Arial Black" panose="020B0604020202020204" pitchFamily="34" charset="0"/>
              <a:cs typeface="Arial Black" panose="020B0604020202020204" pitchFamily="34" charset="0"/>
            </a:endParaRPr>
          </a:p>
        </p:txBody>
      </p:sp>
      <p:pic>
        <p:nvPicPr>
          <p:cNvPr id="68" name="Google Shape;68;p9" descr="-9680.jpg"/>
          <p:cNvPicPr preferRelativeResize="0">
            <a:picLocks noGrp="1"/>
          </p:cNvPicPr>
          <p:nvPr>
            <p:ph type="body" idx="1"/>
          </p:nvPr>
        </p:nvPicPr>
        <p:blipFill rotWithShape="1">
          <a:blip r:embed="rId3">
            <a:alphaModFix/>
          </a:blip>
          <a:srcRect l="-23507" r="-23507"/>
          <a:stretch/>
        </p:blipFill>
        <p:spPr>
          <a:xfrm>
            <a:off x="-458500" y="1524000"/>
            <a:ext cx="6040080" cy="2743200"/>
          </a:xfrm>
          <a:prstGeom prst="rect">
            <a:avLst/>
          </a:prstGeom>
          <a:noFill/>
          <a:ln>
            <a:noFill/>
          </a:ln>
          <a:effectLst>
            <a:outerShdw blurRad="292100" dist="139700" dir="2700000" algn="tl" rotWithShape="0">
              <a:srgbClr val="333333">
                <a:alpha val="64313"/>
              </a:srgbClr>
            </a:outerShdw>
          </a:effectLst>
        </p:spPr>
      </p:pic>
      <p:pic>
        <p:nvPicPr>
          <p:cNvPr id="69" name="Google Shape;69;p9" descr="FallTrees01.jpg"/>
          <p:cNvPicPr preferRelativeResize="0"/>
          <p:nvPr/>
        </p:nvPicPr>
        <p:blipFill rotWithShape="1">
          <a:blip r:embed="rId4">
            <a:alphaModFix/>
          </a:blip>
          <a:srcRect/>
          <a:stretch/>
        </p:blipFill>
        <p:spPr>
          <a:xfrm>
            <a:off x="4724400" y="1524000"/>
            <a:ext cx="4114800" cy="2743200"/>
          </a:xfrm>
          <a:prstGeom prst="rect">
            <a:avLst/>
          </a:prstGeom>
          <a:noFill/>
          <a:ln>
            <a:noFill/>
          </a:ln>
          <a:effectLst>
            <a:outerShdw blurRad="292100" dist="139700" dir="2700000" algn="tl" rotWithShape="0">
              <a:srgbClr val="333333">
                <a:alpha val="64313"/>
              </a:srgbClr>
            </a:outerShdw>
          </a:effectLst>
        </p:spPr>
      </p:pic>
      <p:sp>
        <p:nvSpPr>
          <p:cNvPr id="70" name="Google Shape;70;p9"/>
          <p:cNvSpPr txBox="1"/>
          <p:nvPr/>
        </p:nvSpPr>
        <p:spPr>
          <a:xfrm>
            <a:off x="1403811" y="4440848"/>
            <a:ext cx="231545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Calibri"/>
              <a:buNone/>
            </a:pPr>
            <a:r>
              <a:rPr lang="en-US" sz="2400" u="none" strike="noStrike" cap="none" dirty="0">
                <a:solidFill>
                  <a:schemeClr val="lt1"/>
                </a:solidFill>
                <a:latin typeface="Arial" panose="020B0604020202020204" pitchFamily="34" charset="0"/>
                <a:ea typeface="Calibri"/>
                <a:cs typeface="Arial" panose="020B0604020202020204" pitchFamily="34" charset="0"/>
                <a:sym typeface="Calibri"/>
              </a:rPr>
              <a:t>Mid-day light</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71" name="Google Shape;71;p9"/>
          <p:cNvSpPr txBox="1"/>
          <p:nvPr/>
        </p:nvSpPr>
        <p:spPr>
          <a:xfrm>
            <a:off x="5168106" y="4440848"/>
            <a:ext cx="322738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Calibri"/>
              <a:buNone/>
            </a:pPr>
            <a:r>
              <a:rPr lang="en-US" sz="2400" u="none" strike="noStrike" cap="none" dirty="0">
                <a:solidFill>
                  <a:schemeClr val="lt1"/>
                </a:solidFill>
                <a:latin typeface="Arial" panose="020B0604020202020204" pitchFamily="34" charset="0"/>
                <a:ea typeface="Calibri"/>
                <a:cs typeface="Arial" panose="020B0604020202020204" pitchFamily="34" charset="0"/>
                <a:sym typeface="Calibri"/>
              </a:rPr>
              <a:t>Late afternoon light</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367486"/>
            <a:ext cx="8229600" cy="8233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More Lighting Examples</a:t>
            </a:r>
            <a:endParaRPr b="1" dirty="0">
              <a:solidFill>
                <a:srgbClr val="00B0F0"/>
              </a:solidFill>
              <a:latin typeface="Arial Black" panose="020B0604020202020204" pitchFamily="34" charset="0"/>
              <a:cs typeface="Arial Black" panose="020B0604020202020204" pitchFamily="34" charset="0"/>
            </a:endParaRPr>
          </a:p>
        </p:txBody>
      </p:sp>
      <p:pic>
        <p:nvPicPr>
          <p:cNvPr id="77" name="Google Shape;77;p10" descr="2010NFRECFallFD0111.jpg"/>
          <p:cNvPicPr preferRelativeResize="0"/>
          <p:nvPr/>
        </p:nvPicPr>
        <p:blipFill rotWithShape="1">
          <a:blip r:embed="rId3">
            <a:alphaModFix/>
          </a:blip>
          <a:srcRect/>
          <a:stretch/>
        </p:blipFill>
        <p:spPr>
          <a:xfrm>
            <a:off x="332390" y="1443376"/>
            <a:ext cx="4038600" cy="2692400"/>
          </a:xfrm>
          <a:prstGeom prst="rect">
            <a:avLst/>
          </a:prstGeom>
          <a:noFill/>
          <a:ln>
            <a:noFill/>
          </a:ln>
          <a:effectLst>
            <a:outerShdw blurRad="292100" dist="139700" dir="2700000" algn="tl" rotWithShape="0">
              <a:srgbClr val="333333">
                <a:alpha val="64313"/>
              </a:srgbClr>
            </a:outerShdw>
          </a:effectLst>
        </p:spPr>
      </p:pic>
      <p:pic>
        <p:nvPicPr>
          <p:cNvPr id="78" name="Google Shape;78;p10" descr="2012OnaFieldDay0087.jpg"/>
          <p:cNvPicPr preferRelativeResize="0">
            <a:picLocks noGrp="1"/>
          </p:cNvPicPr>
          <p:nvPr>
            <p:ph type="body" idx="1"/>
          </p:nvPr>
        </p:nvPicPr>
        <p:blipFill rotWithShape="1">
          <a:blip r:embed="rId4">
            <a:alphaModFix/>
          </a:blip>
          <a:srcRect l="-23469" r="-23468"/>
          <a:stretch/>
        </p:blipFill>
        <p:spPr>
          <a:xfrm>
            <a:off x="3780591" y="1443376"/>
            <a:ext cx="5934320" cy="2692400"/>
          </a:xfrm>
          <a:prstGeom prst="rect">
            <a:avLst/>
          </a:prstGeom>
          <a:noFill/>
          <a:ln>
            <a:noFill/>
          </a:ln>
          <a:effectLst>
            <a:outerShdw blurRad="292100" dist="139700" dir="2700000" algn="tl" rotWithShape="0">
              <a:srgbClr val="333333">
                <a:alpha val="64313"/>
              </a:srgbClr>
            </a:outerShdw>
          </a:effectLst>
        </p:spPr>
      </p:pic>
      <p:sp>
        <p:nvSpPr>
          <p:cNvPr id="79" name="Google Shape;79;p10"/>
          <p:cNvSpPr txBox="1"/>
          <p:nvPr/>
        </p:nvSpPr>
        <p:spPr>
          <a:xfrm>
            <a:off x="724502" y="4388362"/>
            <a:ext cx="325437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Calibri"/>
              <a:buNone/>
            </a:pPr>
            <a:r>
              <a:rPr lang="en-US" sz="2400" u="none" strike="noStrike" cap="none" dirty="0">
                <a:solidFill>
                  <a:schemeClr val="lt1"/>
                </a:solidFill>
                <a:latin typeface="Arial" panose="020B0604020202020204" pitchFamily="34" charset="0"/>
                <a:ea typeface="Calibri"/>
                <a:cs typeface="Arial" panose="020B0604020202020204" pitchFamily="34" charset="0"/>
                <a:sym typeface="Calibri"/>
              </a:rPr>
              <a:t>Late afternoon light</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80" name="Google Shape;80;p10"/>
          <p:cNvSpPr txBox="1"/>
          <p:nvPr/>
        </p:nvSpPr>
        <p:spPr>
          <a:xfrm>
            <a:off x="5590299" y="4388362"/>
            <a:ext cx="231490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Calibri"/>
              <a:buNone/>
            </a:pPr>
            <a:r>
              <a:rPr lang="en-US" sz="2400" u="none" strike="noStrike" cap="none" dirty="0">
                <a:solidFill>
                  <a:schemeClr val="lt1"/>
                </a:solidFill>
                <a:latin typeface="Arial" panose="020B0604020202020204" pitchFamily="34" charset="0"/>
                <a:ea typeface="Calibri"/>
                <a:cs typeface="Arial" panose="020B0604020202020204" pitchFamily="34" charset="0"/>
                <a:sym typeface="Calibri"/>
              </a:rPr>
              <a:t>Mid-day light</a:t>
            </a:r>
            <a:endParaRPr sz="1400" u="none" strike="noStrike" cap="none"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457200" y="228600"/>
            <a:ext cx="82296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400" b="1" u="none" dirty="0">
                <a:solidFill>
                  <a:srgbClr val="00B0F0"/>
                </a:solidFill>
                <a:latin typeface="Arial Black" panose="020B0604020202020204" pitchFamily="34" charset="0"/>
                <a:cs typeface="Arial Black" panose="020B0604020202020204" pitchFamily="34" charset="0"/>
                <a:sym typeface="Calibri"/>
              </a:rPr>
              <a:t>Dawn and Dusk Light</a:t>
            </a:r>
            <a:endParaRPr b="1" dirty="0">
              <a:solidFill>
                <a:srgbClr val="00B0F0"/>
              </a:solidFill>
              <a:latin typeface="Arial Black" panose="020B0604020202020204" pitchFamily="34" charset="0"/>
              <a:cs typeface="Arial Black" panose="020B0604020202020204" pitchFamily="34" charset="0"/>
            </a:endParaRPr>
          </a:p>
        </p:txBody>
      </p:sp>
      <p:sp>
        <p:nvSpPr>
          <p:cNvPr id="86" name="Google Shape;86;p11"/>
          <p:cNvSpPr txBox="1">
            <a:spLocks noGrp="1"/>
          </p:cNvSpPr>
          <p:nvPr>
            <p:ph type="body" idx="1"/>
          </p:nvPr>
        </p:nvSpPr>
        <p:spPr>
          <a:xfrm>
            <a:off x="9906000" y="5867400"/>
            <a:ext cx="381000" cy="33496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lt1"/>
              </a:buClr>
              <a:buSzPts val="3200"/>
              <a:buFont typeface="Arial"/>
              <a:buNone/>
            </a:pPr>
            <a:endParaRPr sz="3200">
              <a:solidFill>
                <a:schemeClr val="lt1"/>
              </a:solidFill>
              <a:latin typeface="Calibri"/>
              <a:ea typeface="Calibri"/>
              <a:cs typeface="Calibri"/>
              <a:sym typeface="Calibri"/>
            </a:endParaRPr>
          </a:p>
        </p:txBody>
      </p:sp>
      <p:pic>
        <p:nvPicPr>
          <p:cNvPr id="87" name="Google Shape;87;p11" descr="Newnams.JPG"/>
          <p:cNvPicPr preferRelativeResize="0"/>
          <p:nvPr/>
        </p:nvPicPr>
        <p:blipFill rotWithShape="1">
          <a:blip r:embed="rId3">
            <a:alphaModFix/>
          </a:blip>
          <a:srcRect l="-32904" r="-32904"/>
          <a:stretch/>
        </p:blipFill>
        <p:spPr>
          <a:xfrm>
            <a:off x="266700" y="1295400"/>
            <a:ext cx="8610600" cy="3906838"/>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a:off x="457200" y="228600"/>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400"/>
              <a:buFont typeface="Calibri"/>
              <a:buNone/>
            </a:pPr>
            <a:r>
              <a:rPr lang="en-US" sz="4000" b="1" u="none" dirty="0">
                <a:solidFill>
                  <a:srgbClr val="00B0F0"/>
                </a:solidFill>
                <a:latin typeface="Arial Black" panose="020B0604020202020204" pitchFamily="34" charset="0"/>
                <a:cs typeface="Arial Black" panose="020B0604020202020204" pitchFamily="34" charset="0"/>
                <a:sym typeface="Calibri"/>
              </a:rPr>
              <a:t>Compose with the Rule of Thirds</a:t>
            </a:r>
            <a:endParaRPr sz="4000" b="1" dirty="0">
              <a:solidFill>
                <a:srgbClr val="00B0F0"/>
              </a:solidFill>
              <a:latin typeface="Arial Black" panose="020B0604020202020204" pitchFamily="34" charset="0"/>
              <a:cs typeface="Arial Black" panose="020B0604020202020204" pitchFamily="34" charset="0"/>
            </a:endParaRPr>
          </a:p>
        </p:txBody>
      </p:sp>
      <p:sp>
        <p:nvSpPr>
          <p:cNvPr id="93" name="Google Shape;93;p12"/>
          <p:cNvSpPr txBox="1">
            <a:spLocks noGrp="1"/>
          </p:cNvSpPr>
          <p:nvPr>
            <p:ph type="body" idx="1"/>
          </p:nvPr>
        </p:nvSpPr>
        <p:spPr>
          <a:xfrm>
            <a:off x="370490" y="1679027"/>
            <a:ext cx="8229600" cy="472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2800" u="none" dirty="0">
                <a:solidFill>
                  <a:schemeClr val="lt1"/>
                </a:solidFill>
                <a:latin typeface="Arial" panose="020B0604020202020204" pitchFamily="34" charset="0"/>
                <a:cs typeface="Arial" panose="020B0604020202020204" pitchFamily="34" charset="0"/>
                <a:sym typeface="Calibri"/>
              </a:rPr>
              <a:t>Primary subject or the focal point of a subject should be situated along a third of the frame</a:t>
            </a:r>
            <a:endParaRPr sz="28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endParaRPr sz="28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640"/>
              </a:spcBef>
              <a:spcAft>
                <a:spcPts val="0"/>
              </a:spcAft>
              <a:buClr>
                <a:schemeClr val="lt1"/>
              </a:buClr>
              <a:buSzPts val="3200"/>
              <a:buFont typeface="Arial"/>
              <a:buNone/>
            </a:pPr>
            <a:r>
              <a:rPr lang="en-US" sz="2800" u="none" dirty="0">
                <a:solidFill>
                  <a:schemeClr val="lt1"/>
                </a:solidFill>
                <a:latin typeface="Arial" panose="020B0604020202020204" pitchFamily="34" charset="0"/>
                <a:cs typeface="Arial" panose="020B0604020202020204" pitchFamily="34" charset="0"/>
                <a:sym typeface="Calibri"/>
              </a:rPr>
              <a:t>Avoids the “Bulls-eye Effect,”</a:t>
            </a:r>
            <a:endParaRPr sz="28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r>
              <a:rPr lang="en-US" sz="2800" u="none" dirty="0">
                <a:solidFill>
                  <a:schemeClr val="lt1"/>
                </a:solidFill>
                <a:latin typeface="Arial" panose="020B0604020202020204" pitchFamily="34" charset="0"/>
                <a:cs typeface="Arial" panose="020B0604020202020204" pitchFamily="34" charset="0"/>
                <a:sym typeface="Calibri"/>
              </a:rPr>
              <a:t>of central subject placement</a:t>
            </a:r>
            <a:endParaRPr sz="2800" dirty="0">
              <a:latin typeface="Arial" panose="020B0604020202020204" pitchFamily="34" charset="0"/>
              <a:cs typeface="Arial" panose="020B0604020202020204" pitchFamily="34" charset="0"/>
            </a:endParaRPr>
          </a:p>
          <a:p>
            <a:pPr marL="0" marR="0" lvl="0" indent="0" algn="l" rtl="0">
              <a:lnSpc>
                <a:spcPct val="100000"/>
              </a:lnSpc>
              <a:spcBef>
                <a:spcPts val="640"/>
              </a:spcBef>
              <a:spcAft>
                <a:spcPts val="0"/>
              </a:spcAft>
              <a:buClr>
                <a:schemeClr val="lt1"/>
              </a:buClr>
              <a:buSzPts val="3200"/>
              <a:buFont typeface="Arial"/>
              <a:buNone/>
            </a:pPr>
            <a:endParaRPr sz="28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640"/>
              </a:spcBef>
              <a:spcAft>
                <a:spcPts val="0"/>
              </a:spcAft>
              <a:buClr>
                <a:schemeClr val="lt1"/>
              </a:buClr>
              <a:buSzPts val="3200"/>
              <a:buFont typeface="Arial"/>
              <a:buNone/>
            </a:pPr>
            <a:endParaRPr lang="en-US" sz="2800" u="none" dirty="0">
              <a:solidFill>
                <a:schemeClr val="lt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640"/>
              </a:spcBef>
              <a:spcAft>
                <a:spcPts val="0"/>
              </a:spcAft>
              <a:buClr>
                <a:schemeClr val="lt1"/>
              </a:buClr>
              <a:buSzPts val="3200"/>
              <a:buFont typeface="Arial"/>
              <a:buNone/>
            </a:pPr>
            <a:r>
              <a:rPr lang="en-US" sz="2800" u="none" dirty="0">
                <a:solidFill>
                  <a:schemeClr val="lt1"/>
                </a:solidFill>
                <a:latin typeface="Arial" panose="020B0604020202020204" pitchFamily="34" charset="0"/>
                <a:cs typeface="Arial" panose="020B0604020202020204" pitchFamily="34" charset="0"/>
                <a:sym typeface="Calibri"/>
              </a:rPr>
              <a:t>Turn on camera or phone grid overlay as an aid</a:t>
            </a:r>
            <a:endParaRPr sz="2800" dirty="0">
              <a:latin typeface="Arial" panose="020B0604020202020204" pitchFamily="34" charset="0"/>
              <a:cs typeface="Arial" panose="020B0604020202020204" pitchFamily="34" charset="0"/>
            </a:endParaRPr>
          </a:p>
          <a:p>
            <a:pPr marL="342900" marR="0" lvl="0" indent="-139700" algn="l" rtl="0">
              <a:lnSpc>
                <a:spcPct val="100000"/>
              </a:lnSpc>
              <a:spcBef>
                <a:spcPts val="640"/>
              </a:spcBef>
              <a:spcAft>
                <a:spcPts val="0"/>
              </a:spcAft>
              <a:buClr>
                <a:schemeClr val="lt1"/>
              </a:buClr>
              <a:buSzPts val="3200"/>
              <a:buFont typeface="Arial"/>
              <a:buNone/>
            </a:pPr>
            <a:endParaRPr sz="2800" b="0" i="0" u="none" dirty="0">
              <a:solidFill>
                <a:schemeClr val="lt1"/>
              </a:solidFill>
              <a:latin typeface="Montserrat" pitchFamily="2" charset="77"/>
              <a:sym typeface="Calibri"/>
            </a:endParaRPr>
          </a:p>
        </p:txBody>
      </p:sp>
      <p:pic>
        <p:nvPicPr>
          <p:cNvPr id="94" name="Google Shape;94;p12" descr="RoTGrid.jpg"/>
          <p:cNvPicPr preferRelativeResize="0"/>
          <p:nvPr/>
        </p:nvPicPr>
        <p:blipFill rotWithShape="1">
          <a:blip r:embed="rId3">
            <a:alphaModFix/>
          </a:blip>
          <a:srcRect/>
          <a:stretch/>
        </p:blipFill>
        <p:spPr>
          <a:xfrm>
            <a:off x="5412829" y="2858813"/>
            <a:ext cx="3187261" cy="2017986"/>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theme/theme1.xml><?xml version="1.0" encoding="utf-8"?>
<a:theme xmlns:a="http://schemas.openxmlformats.org/drawingml/2006/main" name="1_WebinarBlue_2014">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ebinarBlue_2014">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TotalTime>
  <Words>1485</Words>
  <Application>Microsoft Macintosh PowerPoint</Application>
  <PresentationFormat>On-screen Show (4:3)</PresentationFormat>
  <Paragraphs>107</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Montserrat</vt:lpstr>
      <vt:lpstr>Avenir</vt:lpstr>
      <vt:lpstr>Arial Black</vt:lpstr>
      <vt:lpstr>Calibri</vt:lpstr>
      <vt:lpstr>Arial</vt:lpstr>
      <vt:lpstr>Tahoma</vt:lpstr>
      <vt:lpstr>1_WebinarBlue_2014</vt:lpstr>
      <vt:lpstr>2_WebinarBlue_2014</vt:lpstr>
      <vt:lpstr>Small Changes, Big Improvements</vt:lpstr>
      <vt:lpstr>IFAS Photography Services</vt:lpstr>
      <vt:lpstr>Know What You Want to Communicate</vt:lpstr>
      <vt:lpstr>Take Photos with Intent</vt:lpstr>
      <vt:lpstr>Shoot When the Light is Right</vt:lpstr>
      <vt:lpstr>Lighting Examples</vt:lpstr>
      <vt:lpstr>More Lighting Examples</vt:lpstr>
      <vt:lpstr>Dawn and Dusk Light</vt:lpstr>
      <vt:lpstr>Compose with the Rule of Thirds</vt:lpstr>
      <vt:lpstr>More Rule of Thirds Examples</vt:lpstr>
      <vt:lpstr>Rule of Thirds: Landscapes</vt:lpstr>
      <vt:lpstr>Be Aware of Your Background</vt:lpstr>
      <vt:lpstr>Focus Your Image</vt:lpstr>
      <vt:lpstr>Use Horizontal and Vertical Frames</vt:lpstr>
      <vt:lpstr>Shoot from Diverse Angles</vt:lpstr>
      <vt:lpstr>Examples of Diverse Angles/Perspective</vt:lpstr>
      <vt:lpstr>Visual Story Telling </vt:lpstr>
      <vt:lpstr>Visual Story Telling Examples </vt:lpstr>
      <vt:lpstr>Take Macro Photographs</vt:lpstr>
      <vt:lpstr>Macro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Changes, Big Improvements</dc:title>
  <dc:creator>Microsoft Office User</dc:creator>
  <cp:lastModifiedBy>Microsoft Office User</cp:lastModifiedBy>
  <cp:revision>24</cp:revision>
  <dcterms:created xsi:type="dcterms:W3CDTF">2017-05-31T16:22:28Z</dcterms:created>
  <dcterms:modified xsi:type="dcterms:W3CDTF">2020-04-24T14:18:48Z</dcterms:modified>
</cp:coreProperties>
</file>